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ADB8"/>
    <a:srgbClr val="A17BD3"/>
    <a:srgbClr val="966C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37" autoAdjust="0"/>
    <p:restoredTop sz="80979" autoAdjust="0"/>
  </p:normalViewPr>
  <p:slideViewPr>
    <p:cSldViewPr snapToGrid="0">
      <p:cViewPr varScale="1">
        <p:scale>
          <a:sx n="119" d="100"/>
          <a:sy n="119" d="100"/>
        </p:scale>
        <p:origin x="1040" y="1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EE5560-0FE2-0B49-9DB0-BE2306469308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ABE0C647-5390-EF4C-8FBF-CEB303A00F1C}">
      <dgm:prSet phldrT="[Text]"/>
      <dgm:spPr/>
      <dgm:t>
        <a:bodyPr/>
        <a:lstStyle/>
        <a:p>
          <a:r>
            <a:rPr lang="en-US" dirty="0"/>
            <a:t>What is </a:t>
          </a:r>
          <a:r>
            <a:rPr lang="en-US" dirty="0" err="1"/>
            <a:t>Airavata</a:t>
          </a:r>
          <a:r>
            <a:rPr lang="en-US" dirty="0"/>
            <a:t>?</a:t>
          </a:r>
        </a:p>
      </dgm:t>
    </dgm:pt>
    <dgm:pt modelId="{4AD16D43-703E-1546-BA52-64D34DF5E775}" type="parTrans" cxnId="{0798AAE4-7BEA-D74B-8245-1A68B0841900}">
      <dgm:prSet/>
      <dgm:spPr/>
      <dgm:t>
        <a:bodyPr/>
        <a:lstStyle/>
        <a:p>
          <a:endParaRPr lang="en-US"/>
        </a:p>
      </dgm:t>
    </dgm:pt>
    <dgm:pt modelId="{0ECFBEA3-8A44-4E43-9320-751C3DE10C76}" type="sibTrans" cxnId="{0798AAE4-7BEA-D74B-8245-1A68B0841900}">
      <dgm:prSet/>
      <dgm:spPr/>
      <dgm:t>
        <a:bodyPr/>
        <a:lstStyle/>
        <a:p>
          <a:endParaRPr lang="en-US"/>
        </a:p>
      </dgm:t>
    </dgm:pt>
    <dgm:pt modelId="{370DE7AD-0F28-2C49-9658-BEC08C00DF59}">
      <dgm:prSet phldrT="[Text]"/>
      <dgm:spPr/>
      <dgm:t>
        <a:bodyPr/>
        <a:lstStyle/>
        <a:p>
          <a:r>
            <a:rPr lang="en-US" dirty="0"/>
            <a:t>What can you build with it?</a:t>
          </a:r>
        </a:p>
      </dgm:t>
    </dgm:pt>
    <dgm:pt modelId="{31CBE615-A509-8B41-B8CC-431E32291136}" type="parTrans" cxnId="{F5FC3F07-4FF6-D449-8AA9-49F17B7BD7CE}">
      <dgm:prSet/>
      <dgm:spPr/>
      <dgm:t>
        <a:bodyPr/>
        <a:lstStyle/>
        <a:p>
          <a:endParaRPr lang="en-US"/>
        </a:p>
      </dgm:t>
    </dgm:pt>
    <dgm:pt modelId="{C3389F4E-90AE-E34E-9EC1-6C9BE48B0480}" type="sibTrans" cxnId="{F5FC3F07-4FF6-D449-8AA9-49F17B7BD7CE}">
      <dgm:prSet/>
      <dgm:spPr/>
      <dgm:t>
        <a:bodyPr/>
        <a:lstStyle/>
        <a:p>
          <a:endParaRPr lang="en-US"/>
        </a:p>
      </dgm:t>
    </dgm:pt>
    <dgm:pt modelId="{68C87C68-4772-FF45-9E25-10C07F727C9C}">
      <dgm:prSet phldrT="[Text]"/>
      <dgm:spPr/>
      <dgm:t>
        <a:bodyPr/>
        <a:lstStyle/>
        <a:p>
          <a:r>
            <a:rPr lang="en-US" dirty="0"/>
            <a:t>Future Directions</a:t>
          </a:r>
        </a:p>
      </dgm:t>
    </dgm:pt>
    <dgm:pt modelId="{30FD2513-8F9D-5F46-8190-795838C94751}" type="parTrans" cxnId="{4F6C38E4-8F4A-4940-BD06-15FC2D68A56B}">
      <dgm:prSet/>
      <dgm:spPr/>
      <dgm:t>
        <a:bodyPr/>
        <a:lstStyle/>
        <a:p>
          <a:endParaRPr lang="en-US"/>
        </a:p>
      </dgm:t>
    </dgm:pt>
    <dgm:pt modelId="{A1732067-DC6B-B441-8036-78971A623F74}" type="sibTrans" cxnId="{4F6C38E4-8F4A-4940-BD06-15FC2D68A56B}">
      <dgm:prSet/>
      <dgm:spPr/>
      <dgm:t>
        <a:bodyPr/>
        <a:lstStyle/>
        <a:p>
          <a:endParaRPr lang="en-US"/>
        </a:p>
      </dgm:t>
    </dgm:pt>
    <dgm:pt modelId="{74533F5E-5130-7F48-8C30-20C0FEDA6183}" type="pres">
      <dgm:prSet presAssocID="{F8EE5560-0FE2-0B49-9DB0-BE2306469308}" presName="Name0" presStyleCnt="0">
        <dgm:presLayoutVars>
          <dgm:dir/>
          <dgm:resizeHandles val="exact"/>
        </dgm:presLayoutVars>
      </dgm:prSet>
      <dgm:spPr/>
    </dgm:pt>
    <dgm:pt modelId="{FF3A3E6E-BF20-1A40-B33D-F7700558D9AA}" type="pres">
      <dgm:prSet presAssocID="{ABE0C647-5390-EF4C-8FBF-CEB303A00F1C}" presName="parTxOnly" presStyleLbl="node1" presStyleIdx="0" presStyleCnt="3">
        <dgm:presLayoutVars>
          <dgm:bulletEnabled val="1"/>
        </dgm:presLayoutVars>
      </dgm:prSet>
      <dgm:spPr/>
    </dgm:pt>
    <dgm:pt modelId="{172E43EF-8F5E-BD40-B737-2D38F4D30EC0}" type="pres">
      <dgm:prSet presAssocID="{0ECFBEA3-8A44-4E43-9320-751C3DE10C76}" presName="parSpace" presStyleCnt="0"/>
      <dgm:spPr/>
    </dgm:pt>
    <dgm:pt modelId="{7E34B2FB-4AFE-574E-8355-C3CB7C8A4D26}" type="pres">
      <dgm:prSet presAssocID="{370DE7AD-0F28-2C49-9658-BEC08C00DF59}" presName="parTxOnly" presStyleLbl="node1" presStyleIdx="1" presStyleCnt="3">
        <dgm:presLayoutVars>
          <dgm:bulletEnabled val="1"/>
        </dgm:presLayoutVars>
      </dgm:prSet>
      <dgm:spPr/>
    </dgm:pt>
    <dgm:pt modelId="{8BC104A9-9EA5-4447-A19C-7B6C0221026C}" type="pres">
      <dgm:prSet presAssocID="{C3389F4E-90AE-E34E-9EC1-6C9BE48B0480}" presName="parSpace" presStyleCnt="0"/>
      <dgm:spPr/>
    </dgm:pt>
    <dgm:pt modelId="{9EB2A05A-B050-0C4C-A2CF-868B2CC46446}" type="pres">
      <dgm:prSet presAssocID="{68C87C68-4772-FF45-9E25-10C07F727C9C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F5FC3F07-4FF6-D449-8AA9-49F17B7BD7CE}" srcId="{F8EE5560-0FE2-0B49-9DB0-BE2306469308}" destId="{370DE7AD-0F28-2C49-9658-BEC08C00DF59}" srcOrd="1" destOrd="0" parTransId="{31CBE615-A509-8B41-B8CC-431E32291136}" sibTransId="{C3389F4E-90AE-E34E-9EC1-6C9BE48B0480}"/>
    <dgm:cxn modelId="{B9F7402C-7096-5E4B-A7E8-F2C0BFBBF26D}" type="presOf" srcId="{370DE7AD-0F28-2C49-9658-BEC08C00DF59}" destId="{7E34B2FB-4AFE-574E-8355-C3CB7C8A4D26}" srcOrd="0" destOrd="0" presId="urn:microsoft.com/office/officeart/2005/8/layout/hChevron3"/>
    <dgm:cxn modelId="{1CA76A4D-6077-2949-ADAC-F147A9D4BF3D}" type="presOf" srcId="{F8EE5560-0FE2-0B49-9DB0-BE2306469308}" destId="{74533F5E-5130-7F48-8C30-20C0FEDA6183}" srcOrd="0" destOrd="0" presId="urn:microsoft.com/office/officeart/2005/8/layout/hChevron3"/>
    <dgm:cxn modelId="{50846887-2617-E848-BD7C-F6E5E48BCC91}" type="presOf" srcId="{ABE0C647-5390-EF4C-8FBF-CEB303A00F1C}" destId="{FF3A3E6E-BF20-1A40-B33D-F7700558D9AA}" srcOrd="0" destOrd="0" presId="urn:microsoft.com/office/officeart/2005/8/layout/hChevron3"/>
    <dgm:cxn modelId="{96585ED9-64B8-BA48-AC08-6840BB78863F}" type="presOf" srcId="{68C87C68-4772-FF45-9E25-10C07F727C9C}" destId="{9EB2A05A-B050-0C4C-A2CF-868B2CC46446}" srcOrd="0" destOrd="0" presId="urn:microsoft.com/office/officeart/2005/8/layout/hChevron3"/>
    <dgm:cxn modelId="{4F6C38E4-8F4A-4940-BD06-15FC2D68A56B}" srcId="{F8EE5560-0FE2-0B49-9DB0-BE2306469308}" destId="{68C87C68-4772-FF45-9E25-10C07F727C9C}" srcOrd="2" destOrd="0" parTransId="{30FD2513-8F9D-5F46-8190-795838C94751}" sibTransId="{A1732067-DC6B-B441-8036-78971A623F74}"/>
    <dgm:cxn modelId="{0798AAE4-7BEA-D74B-8245-1A68B0841900}" srcId="{F8EE5560-0FE2-0B49-9DB0-BE2306469308}" destId="{ABE0C647-5390-EF4C-8FBF-CEB303A00F1C}" srcOrd="0" destOrd="0" parTransId="{4AD16D43-703E-1546-BA52-64D34DF5E775}" sibTransId="{0ECFBEA3-8A44-4E43-9320-751C3DE10C76}"/>
    <dgm:cxn modelId="{5862CFA0-6289-8C4E-AB4F-44D8A4F94080}" type="presParOf" srcId="{74533F5E-5130-7F48-8C30-20C0FEDA6183}" destId="{FF3A3E6E-BF20-1A40-B33D-F7700558D9AA}" srcOrd="0" destOrd="0" presId="urn:microsoft.com/office/officeart/2005/8/layout/hChevron3"/>
    <dgm:cxn modelId="{66918ABA-92C9-E74E-9153-037276782BC9}" type="presParOf" srcId="{74533F5E-5130-7F48-8C30-20C0FEDA6183}" destId="{172E43EF-8F5E-BD40-B737-2D38F4D30EC0}" srcOrd="1" destOrd="0" presId="urn:microsoft.com/office/officeart/2005/8/layout/hChevron3"/>
    <dgm:cxn modelId="{2873E6FE-408B-3941-9D55-54CE4F8813D9}" type="presParOf" srcId="{74533F5E-5130-7F48-8C30-20C0FEDA6183}" destId="{7E34B2FB-4AFE-574E-8355-C3CB7C8A4D26}" srcOrd="2" destOrd="0" presId="urn:microsoft.com/office/officeart/2005/8/layout/hChevron3"/>
    <dgm:cxn modelId="{FD23B933-41B2-8D49-A905-CBA2340FEC5A}" type="presParOf" srcId="{74533F5E-5130-7F48-8C30-20C0FEDA6183}" destId="{8BC104A9-9EA5-4447-A19C-7B6C0221026C}" srcOrd="3" destOrd="0" presId="urn:microsoft.com/office/officeart/2005/8/layout/hChevron3"/>
    <dgm:cxn modelId="{0F191F2B-8816-7340-A807-F2F5E5876264}" type="presParOf" srcId="{74533F5E-5130-7F48-8C30-20C0FEDA6183}" destId="{9EB2A05A-B050-0C4C-A2CF-868B2CC46446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D68167-1C4F-8347-B554-7935A597C706}" type="doc">
      <dgm:prSet loTypeId="urn:microsoft.com/office/officeart/2008/layout/RadialCluster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17BFB5-AE33-3C4F-AAF6-39180F1672C2}">
      <dgm:prSet phldrT="[Text]"/>
      <dgm:spPr/>
      <dgm:t>
        <a:bodyPr/>
        <a:lstStyle/>
        <a:p>
          <a:r>
            <a:rPr lang="en-US" dirty="0"/>
            <a:t>Sharing</a:t>
          </a:r>
        </a:p>
      </dgm:t>
    </dgm:pt>
    <dgm:pt modelId="{118EB6B6-935E-094D-AFFE-A1400E0D657E}" type="parTrans" cxnId="{92DD6DB4-B1F8-0D4D-BDCD-C6F6AA4BFA2B}">
      <dgm:prSet/>
      <dgm:spPr/>
      <dgm:t>
        <a:bodyPr/>
        <a:lstStyle/>
        <a:p>
          <a:endParaRPr lang="en-US"/>
        </a:p>
      </dgm:t>
    </dgm:pt>
    <dgm:pt modelId="{EC1CA56C-27A7-B84E-A52C-D41DE6E345D9}" type="sibTrans" cxnId="{92DD6DB4-B1F8-0D4D-BDCD-C6F6AA4BFA2B}">
      <dgm:prSet/>
      <dgm:spPr/>
      <dgm:t>
        <a:bodyPr/>
        <a:lstStyle/>
        <a:p>
          <a:endParaRPr lang="en-US"/>
        </a:p>
      </dgm:t>
    </dgm:pt>
    <dgm:pt modelId="{1E5656D0-53AB-5345-A4EB-3126CE450D81}">
      <dgm:prSet phldrT="[Text]"/>
      <dgm:spPr/>
      <dgm:t>
        <a:bodyPr/>
        <a:lstStyle/>
        <a:p>
          <a:r>
            <a:rPr lang="en-US" dirty="0"/>
            <a:t>Entity</a:t>
          </a:r>
        </a:p>
      </dgm:t>
    </dgm:pt>
    <dgm:pt modelId="{E63FDB45-5AF2-C340-B86B-5ACC9E9B92A8}" type="parTrans" cxnId="{55B223D9-5483-8B4A-A62A-1670B55A60E2}">
      <dgm:prSet/>
      <dgm:spPr/>
      <dgm:t>
        <a:bodyPr/>
        <a:lstStyle/>
        <a:p>
          <a:endParaRPr lang="en-US"/>
        </a:p>
      </dgm:t>
    </dgm:pt>
    <dgm:pt modelId="{046BAFC7-2222-DA4B-AD4C-75388D0813E8}" type="sibTrans" cxnId="{55B223D9-5483-8B4A-A62A-1670B55A60E2}">
      <dgm:prSet/>
      <dgm:spPr/>
      <dgm:t>
        <a:bodyPr/>
        <a:lstStyle/>
        <a:p>
          <a:endParaRPr lang="en-US"/>
        </a:p>
      </dgm:t>
    </dgm:pt>
    <dgm:pt modelId="{0E5B10AF-7BB0-0842-8B64-024ECFA6A711}">
      <dgm:prSet phldrT="[Text]"/>
      <dgm:spPr/>
      <dgm:t>
        <a:bodyPr/>
        <a:lstStyle/>
        <a:p>
          <a:r>
            <a:rPr lang="en-US" dirty="0"/>
            <a:t>Permission</a:t>
          </a:r>
        </a:p>
      </dgm:t>
    </dgm:pt>
    <dgm:pt modelId="{ED79D4BC-CB07-CE4C-8491-AEA233FEE613}" type="parTrans" cxnId="{E7C8EE98-585F-9E46-9AC8-03AECCD050E6}">
      <dgm:prSet/>
      <dgm:spPr/>
      <dgm:t>
        <a:bodyPr/>
        <a:lstStyle/>
        <a:p>
          <a:endParaRPr lang="en-US"/>
        </a:p>
      </dgm:t>
    </dgm:pt>
    <dgm:pt modelId="{294803CA-B532-BE46-A46B-26836DF7B4AD}" type="sibTrans" cxnId="{E7C8EE98-585F-9E46-9AC8-03AECCD050E6}">
      <dgm:prSet/>
      <dgm:spPr/>
      <dgm:t>
        <a:bodyPr/>
        <a:lstStyle/>
        <a:p>
          <a:endParaRPr lang="en-US"/>
        </a:p>
      </dgm:t>
    </dgm:pt>
    <dgm:pt modelId="{512D54F6-16C3-9241-914C-697C3383EF22}">
      <dgm:prSet phldrT="[Text]"/>
      <dgm:spPr/>
      <dgm:t>
        <a:bodyPr/>
        <a:lstStyle/>
        <a:p>
          <a:r>
            <a:rPr lang="en-US" dirty="0"/>
            <a:t>Group</a:t>
          </a:r>
        </a:p>
      </dgm:t>
    </dgm:pt>
    <dgm:pt modelId="{B7C4B300-AF36-CE43-B581-4E1FFB9555F5}" type="parTrans" cxnId="{920F4A33-B9CC-EB41-9EAC-70FE0B942555}">
      <dgm:prSet/>
      <dgm:spPr/>
      <dgm:t>
        <a:bodyPr/>
        <a:lstStyle/>
        <a:p>
          <a:endParaRPr lang="en-US"/>
        </a:p>
      </dgm:t>
    </dgm:pt>
    <dgm:pt modelId="{51A99533-B3E9-D742-83AF-F369A13ABC41}" type="sibTrans" cxnId="{920F4A33-B9CC-EB41-9EAC-70FE0B942555}">
      <dgm:prSet/>
      <dgm:spPr/>
      <dgm:t>
        <a:bodyPr/>
        <a:lstStyle/>
        <a:p>
          <a:endParaRPr lang="en-US"/>
        </a:p>
      </dgm:t>
    </dgm:pt>
    <dgm:pt modelId="{0B3379A2-E947-CC4A-9639-E167C244C946}" type="pres">
      <dgm:prSet presAssocID="{0CD68167-1C4F-8347-B554-7935A597C706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2D05C5B5-DEAE-AF4A-A76F-E77AE1AB3513}" type="pres">
      <dgm:prSet presAssocID="{C117BFB5-AE33-3C4F-AAF6-39180F1672C2}" presName="singleCycle" presStyleCnt="0"/>
      <dgm:spPr/>
    </dgm:pt>
    <dgm:pt modelId="{ED21F3E0-465E-6B4C-8FD8-B096420D820B}" type="pres">
      <dgm:prSet presAssocID="{C117BFB5-AE33-3C4F-AAF6-39180F1672C2}" presName="singleCenter" presStyleLbl="node1" presStyleIdx="0" presStyleCnt="4">
        <dgm:presLayoutVars>
          <dgm:chMax val="7"/>
          <dgm:chPref val="7"/>
        </dgm:presLayoutVars>
      </dgm:prSet>
      <dgm:spPr/>
    </dgm:pt>
    <dgm:pt modelId="{92E6D22F-21CC-3C40-8A2D-B884F68A678A}" type="pres">
      <dgm:prSet presAssocID="{E63FDB45-5AF2-C340-B86B-5ACC9E9B92A8}" presName="Name56" presStyleLbl="parChTrans1D2" presStyleIdx="0" presStyleCnt="3"/>
      <dgm:spPr/>
    </dgm:pt>
    <dgm:pt modelId="{8C5F85C1-8DEF-4841-9AB9-23B63CD29B9D}" type="pres">
      <dgm:prSet presAssocID="{1E5656D0-53AB-5345-A4EB-3126CE450D81}" presName="text0" presStyleLbl="node1" presStyleIdx="1" presStyleCnt="4">
        <dgm:presLayoutVars>
          <dgm:bulletEnabled val="1"/>
        </dgm:presLayoutVars>
      </dgm:prSet>
      <dgm:spPr/>
    </dgm:pt>
    <dgm:pt modelId="{B0FCD210-7E09-E84D-89A4-C09A5F6456E0}" type="pres">
      <dgm:prSet presAssocID="{ED79D4BC-CB07-CE4C-8491-AEA233FEE613}" presName="Name56" presStyleLbl="parChTrans1D2" presStyleIdx="1" presStyleCnt="3"/>
      <dgm:spPr/>
    </dgm:pt>
    <dgm:pt modelId="{2D6072C7-EB3C-F947-B0A6-B7CEDD5C3DD0}" type="pres">
      <dgm:prSet presAssocID="{0E5B10AF-7BB0-0842-8B64-024ECFA6A711}" presName="text0" presStyleLbl="node1" presStyleIdx="2" presStyleCnt="4" custScaleX="140959">
        <dgm:presLayoutVars>
          <dgm:bulletEnabled val="1"/>
        </dgm:presLayoutVars>
      </dgm:prSet>
      <dgm:spPr/>
    </dgm:pt>
    <dgm:pt modelId="{6248AA45-0DCC-7A41-A207-7CFE33DEFA76}" type="pres">
      <dgm:prSet presAssocID="{B7C4B300-AF36-CE43-B581-4E1FFB9555F5}" presName="Name56" presStyleLbl="parChTrans1D2" presStyleIdx="2" presStyleCnt="3"/>
      <dgm:spPr/>
    </dgm:pt>
    <dgm:pt modelId="{9F4B1582-6B76-C840-B3B0-270B8073C983}" type="pres">
      <dgm:prSet presAssocID="{512D54F6-16C3-9241-914C-697C3383EF22}" presName="text0" presStyleLbl="node1" presStyleIdx="3" presStyleCnt="4">
        <dgm:presLayoutVars>
          <dgm:bulletEnabled val="1"/>
        </dgm:presLayoutVars>
      </dgm:prSet>
      <dgm:spPr/>
    </dgm:pt>
  </dgm:ptLst>
  <dgm:cxnLst>
    <dgm:cxn modelId="{0F08441B-FEFE-8C44-8E12-A386721D91D5}" type="presOf" srcId="{0E5B10AF-7BB0-0842-8B64-024ECFA6A711}" destId="{2D6072C7-EB3C-F947-B0A6-B7CEDD5C3DD0}" srcOrd="0" destOrd="0" presId="urn:microsoft.com/office/officeart/2008/layout/RadialCluster"/>
    <dgm:cxn modelId="{D0BF892F-4C5B-0A48-B6E8-BF7904C09A1D}" type="presOf" srcId="{0CD68167-1C4F-8347-B554-7935A597C706}" destId="{0B3379A2-E947-CC4A-9639-E167C244C946}" srcOrd="0" destOrd="0" presId="urn:microsoft.com/office/officeart/2008/layout/RadialCluster"/>
    <dgm:cxn modelId="{920F4A33-B9CC-EB41-9EAC-70FE0B942555}" srcId="{C117BFB5-AE33-3C4F-AAF6-39180F1672C2}" destId="{512D54F6-16C3-9241-914C-697C3383EF22}" srcOrd="2" destOrd="0" parTransId="{B7C4B300-AF36-CE43-B581-4E1FFB9555F5}" sibTransId="{51A99533-B3E9-D742-83AF-F369A13ABC41}"/>
    <dgm:cxn modelId="{E1427E63-F1FA-934D-9176-153B84AE3F5D}" type="presOf" srcId="{ED79D4BC-CB07-CE4C-8491-AEA233FEE613}" destId="{B0FCD210-7E09-E84D-89A4-C09A5F6456E0}" srcOrd="0" destOrd="0" presId="urn:microsoft.com/office/officeart/2008/layout/RadialCluster"/>
    <dgm:cxn modelId="{A36C336D-F750-D74A-904E-9725A10161A5}" type="presOf" srcId="{B7C4B300-AF36-CE43-B581-4E1FFB9555F5}" destId="{6248AA45-0DCC-7A41-A207-7CFE33DEFA76}" srcOrd="0" destOrd="0" presId="urn:microsoft.com/office/officeart/2008/layout/RadialCluster"/>
    <dgm:cxn modelId="{E7C8EE98-585F-9E46-9AC8-03AECCD050E6}" srcId="{C117BFB5-AE33-3C4F-AAF6-39180F1672C2}" destId="{0E5B10AF-7BB0-0842-8B64-024ECFA6A711}" srcOrd="1" destOrd="0" parTransId="{ED79D4BC-CB07-CE4C-8491-AEA233FEE613}" sibTransId="{294803CA-B532-BE46-A46B-26836DF7B4AD}"/>
    <dgm:cxn modelId="{E13951A1-4D93-A64B-8C86-223A7A5EF6F4}" type="presOf" srcId="{512D54F6-16C3-9241-914C-697C3383EF22}" destId="{9F4B1582-6B76-C840-B3B0-270B8073C983}" srcOrd="0" destOrd="0" presId="urn:microsoft.com/office/officeart/2008/layout/RadialCluster"/>
    <dgm:cxn modelId="{92DD6DB4-B1F8-0D4D-BDCD-C6F6AA4BFA2B}" srcId="{0CD68167-1C4F-8347-B554-7935A597C706}" destId="{C117BFB5-AE33-3C4F-AAF6-39180F1672C2}" srcOrd="0" destOrd="0" parTransId="{118EB6B6-935E-094D-AFFE-A1400E0D657E}" sibTransId="{EC1CA56C-27A7-B84E-A52C-D41DE6E345D9}"/>
    <dgm:cxn modelId="{55B223D9-5483-8B4A-A62A-1670B55A60E2}" srcId="{C117BFB5-AE33-3C4F-AAF6-39180F1672C2}" destId="{1E5656D0-53AB-5345-A4EB-3126CE450D81}" srcOrd="0" destOrd="0" parTransId="{E63FDB45-5AF2-C340-B86B-5ACC9E9B92A8}" sibTransId="{046BAFC7-2222-DA4B-AD4C-75388D0813E8}"/>
    <dgm:cxn modelId="{11C5D5DE-B769-5546-8677-D8BF7B043255}" type="presOf" srcId="{E63FDB45-5AF2-C340-B86B-5ACC9E9B92A8}" destId="{92E6D22F-21CC-3C40-8A2D-B884F68A678A}" srcOrd="0" destOrd="0" presId="urn:microsoft.com/office/officeart/2008/layout/RadialCluster"/>
    <dgm:cxn modelId="{36314EDF-C0A6-004D-B920-58C7A94F6E4D}" type="presOf" srcId="{1E5656D0-53AB-5345-A4EB-3126CE450D81}" destId="{8C5F85C1-8DEF-4841-9AB9-23B63CD29B9D}" srcOrd="0" destOrd="0" presId="urn:microsoft.com/office/officeart/2008/layout/RadialCluster"/>
    <dgm:cxn modelId="{601BE2E9-0782-9D45-8C2D-A104A7B2B6A3}" type="presOf" srcId="{C117BFB5-AE33-3C4F-AAF6-39180F1672C2}" destId="{ED21F3E0-465E-6B4C-8FD8-B096420D820B}" srcOrd="0" destOrd="0" presId="urn:microsoft.com/office/officeart/2008/layout/RadialCluster"/>
    <dgm:cxn modelId="{2C26543C-C2A2-2845-966E-3FDEA4EEC68A}" type="presParOf" srcId="{0B3379A2-E947-CC4A-9639-E167C244C946}" destId="{2D05C5B5-DEAE-AF4A-A76F-E77AE1AB3513}" srcOrd="0" destOrd="0" presId="urn:microsoft.com/office/officeart/2008/layout/RadialCluster"/>
    <dgm:cxn modelId="{F84E576E-2ED4-C24B-9BF0-B03E100184D7}" type="presParOf" srcId="{2D05C5B5-DEAE-AF4A-A76F-E77AE1AB3513}" destId="{ED21F3E0-465E-6B4C-8FD8-B096420D820B}" srcOrd="0" destOrd="0" presId="urn:microsoft.com/office/officeart/2008/layout/RadialCluster"/>
    <dgm:cxn modelId="{72BACED4-3CD1-464C-844B-9DC045F83B11}" type="presParOf" srcId="{2D05C5B5-DEAE-AF4A-A76F-E77AE1AB3513}" destId="{92E6D22F-21CC-3C40-8A2D-B884F68A678A}" srcOrd="1" destOrd="0" presId="urn:microsoft.com/office/officeart/2008/layout/RadialCluster"/>
    <dgm:cxn modelId="{A683B5D7-DAA0-FE41-A518-867DE8E5D1F6}" type="presParOf" srcId="{2D05C5B5-DEAE-AF4A-A76F-E77AE1AB3513}" destId="{8C5F85C1-8DEF-4841-9AB9-23B63CD29B9D}" srcOrd="2" destOrd="0" presId="urn:microsoft.com/office/officeart/2008/layout/RadialCluster"/>
    <dgm:cxn modelId="{E52B0C99-7699-2D43-A15A-3CCED47960DC}" type="presParOf" srcId="{2D05C5B5-DEAE-AF4A-A76F-E77AE1AB3513}" destId="{B0FCD210-7E09-E84D-89A4-C09A5F6456E0}" srcOrd="3" destOrd="0" presId="urn:microsoft.com/office/officeart/2008/layout/RadialCluster"/>
    <dgm:cxn modelId="{F9194BE7-1E0C-AE41-9BEB-418F8DF0F236}" type="presParOf" srcId="{2D05C5B5-DEAE-AF4A-A76F-E77AE1AB3513}" destId="{2D6072C7-EB3C-F947-B0A6-B7CEDD5C3DD0}" srcOrd="4" destOrd="0" presId="urn:microsoft.com/office/officeart/2008/layout/RadialCluster"/>
    <dgm:cxn modelId="{4CD7EB04-9841-EB42-87A9-CBAED460C5C9}" type="presParOf" srcId="{2D05C5B5-DEAE-AF4A-A76F-E77AE1AB3513}" destId="{6248AA45-0DCC-7A41-A207-7CFE33DEFA76}" srcOrd="5" destOrd="0" presId="urn:microsoft.com/office/officeart/2008/layout/RadialCluster"/>
    <dgm:cxn modelId="{F96E063B-015C-EA4F-BE3C-B25F6154C42D}" type="presParOf" srcId="{2D05C5B5-DEAE-AF4A-A76F-E77AE1AB3513}" destId="{9F4B1582-6B76-C840-B3B0-270B8073C983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90036BA-F2F5-F644-8116-333F87300D94}" type="doc">
      <dgm:prSet loTypeId="urn:microsoft.com/office/officeart/2005/8/layout/vList5" loCatId="list" qsTypeId="urn:microsoft.com/office/officeart/2005/8/quickstyle/simple2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32BB5B04-8892-5945-B269-76509597F3A4}">
      <dgm:prSet phldrT="[Text]"/>
      <dgm:spPr/>
      <dgm:t>
        <a:bodyPr/>
        <a:lstStyle/>
        <a:p>
          <a:r>
            <a:rPr lang="en-US" dirty="0"/>
            <a:t>Software as a Service Gateways</a:t>
          </a:r>
        </a:p>
      </dgm:t>
    </dgm:pt>
    <dgm:pt modelId="{AEF33B7C-12B5-6242-A87C-7ACEAC1F605A}" type="parTrans" cxnId="{314CBECB-6783-8646-8EE6-544A7A7C67ED}">
      <dgm:prSet/>
      <dgm:spPr/>
      <dgm:t>
        <a:bodyPr/>
        <a:lstStyle/>
        <a:p>
          <a:endParaRPr lang="en-US"/>
        </a:p>
      </dgm:t>
    </dgm:pt>
    <dgm:pt modelId="{091D1838-7AB8-BD40-971C-F82D8A256FA7}" type="sibTrans" cxnId="{314CBECB-6783-8646-8EE6-544A7A7C67ED}">
      <dgm:prSet/>
      <dgm:spPr/>
      <dgm:t>
        <a:bodyPr/>
        <a:lstStyle/>
        <a:p>
          <a:endParaRPr lang="en-US"/>
        </a:p>
      </dgm:t>
    </dgm:pt>
    <dgm:pt modelId="{F10D25A1-EDDA-4942-BA4F-0A0AE1D9626C}">
      <dgm:prSet phldrT="[Text]"/>
      <dgm:spPr/>
      <dgm:t>
        <a:bodyPr/>
        <a:lstStyle/>
        <a:p>
          <a:r>
            <a:rPr lang="en-US" dirty="0"/>
            <a:t>Broaden access to your scientific software</a:t>
          </a:r>
        </a:p>
      </dgm:t>
    </dgm:pt>
    <dgm:pt modelId="{A6AAAB22-A92B-8442-B2E3-63D12E0068C8}" type="parTrans" cxnId="{F2A4CB90-4E4F-C342-B4D1-56D5F28722A7}">
      <dgm:prSet/>
      <dgm:spPr/>
      <dgm:t>
        <a:bodyPr/>
        <a:lstStyle/>
        <a:p>
          <a:endParaRPr lang="en-US"/>
        </a:p>
      </dgm:t>
    </dgm:pt>
    <dgm:pt modelId="{5B155C3E-56AD-4A41-975F-BB64DEC4A6AB}" type="sibTrans" cxnId="{F2A4CB90-4E4F-C342-B4D1-56D5F28722A7}">
      <dgm:prSet/>
      <dgm:spPr/>
      <dgm:t>
        <a:bodyPr/>
        <a:lstStyle/>
        <a:p>
          <a:endParaRPr lang="en-US"/>
        </a:p>
      </dgm:t>
    </dgm:pt>
    <dgm:pt modelId="{5AD709FD-363E-A545-946C-2111E89E1EA2}">
      <dgm:prSet phldrT="[Text]"/>
      <dgm:spPr/>
      <dgm:t>
        <a:bodyPr/>
        <a:lstStyle/>
        <a:p>
          <a:r>
            <a:rPr lang="en-US" dirty="0"/>
            <a:t>Simplify user support</a:t>
          </a:r>
        </a:p>
      </dgm:t>
    </dgm:pt>
    <dgm:pt modelId="{520CEAC4-312D-4449-AB55-241C33BA3107}" type="parTrans" cxnId="{4DCEFF9C-5930-6E4A-AA68-94C67A82EC64}">
      <dgm:prSet/>
      <dgm:spPr/>
      <dgm:t>
        <a:bodyPr/>
        <a:lstStyle/>
        <a:p>
          <a:endParaRPr lang="en-US"/>
        </a:p>
      </dgm:t>
    </dgm:pt>
    <dgm:pt modelId="{8E8A926B-11C3-3F48-A181-FA735E0A14B0}" type="sibTrans" cxnId="{4DCEFF9C-5930-6E4A-AA68-94C67A82EC64}">
      <dgm:prSet/>
      <dgm:spPr/>
      <dgm:t>
        <a:bodyPr/>
        <a:lstStyle/>
        <a:p>
          <a:endParaRPr lang="en-US"/>
        </a:p>
      </dgm:t>
    </dgm:pt>
    <dgm:pt modelId="{A1F11B2F-FBB6-C74E-AC17-896581E5325C}">
      <dgm:prSet phldrT="[Text]"/>
      <dgm:spPr/>
      <dgm:t>
        <a:bodyPr/>
        <a:lstStyle/>
        <a:p>
          <a:r>
            <a:rPr lang="en-US" dirty="0"/>
            <a:t>Domain Gateways</a:t>
          </a:r>
        </a:p>
      </dgm:t>
    </dgm:pt>
    <dgm:pt modelId="{EB3E3B75-0132-0541-87A5-461DE0F45753}" type="parTrans" cxnId="{DD4054DF-5CBC-AD4B-91F7-704D42508185}">
      <dgm:prSet/>
      <dgm:spPr/>
      <dgm:t>
        <a:bodyPr/>
        <a:lstStyle/>
        <a:p>
          <a:endParaRPr lang="en-US"/>
        </a:p>
      </dgm:t>
    </dgm:pt>
    <dgm:pt modelId="{54A83959-6D44-8D46-870C-88E84DD02BEE}" type="sibTrans" cxnId="{DD4054DF-5CBC-AD4B-91F7-704D42508185}">
      <dgm:prSet/>
      <dgm:spPr/>
      <dgm:t>
        <a:bodyPr/>
        <a:lstStyle/>
        <a:p>
          <a:endParaRPr lang="en-US"/>
        </a:p>
      </dgm:t>
    </dgm:pt>
    <dgm:pt modelId="{43BC9C57-2F78-714E-ADFB-2C47A68D1B0D}">
      <dgm:prSet phldrT="[Text]"/>
      <dgm:spPr/>
      <dgm:t>
        <a:bodyPr/>
        <a:lstStyle/>
        <a:p>
          <a:r>
            <a:rPr lang="en-US" dirty="0"/>
            <a:t>Provide access to many tools across a scientific domain </a:t>
          </a:r>
        </a:p>
      </dgm:t>
    </dgm:pt>
    <dgm:pt modelId="{0DD0524E-280A-114C-83C9-6327F7FF95C9}" type="parTrans" cxnId="{557DF966-21E5-3040-ACA7-7B8F1EE2458A}">
      <dgm:prSet/>
      <dgm:spPr/>
      <dgm:t>
        <a:bodyPr/>
        <a:lstStyle/>
        <a:p>
          <a:endParaRPr lang="en-US"/>
        </a:p>
      </dgm:t>
    </dgm:pt>
    <dgm:pt modelId="{C8C109C3-7EBE-8340-94C6-DFCA264D1862}" type="sibTrans" cxnId="{557DF966-21E5-3040-ACA7-7B8F1EE2458A}">
      <dgm:prSet/>
      <dgm:spPr/>
      <dgm:t>
        <a:bodyPr/>
        <a:lstStyle/>
        <a:p>
          <a:endParaRPr lang="en-US"/>
        </a:p>
      </dgm:t>
    </dgm:pt>
    <dgm:pt modelId="{F1E75488-34F3-D943-B533-48D0507163F2}">
      <dgm:prSet phldrT="[Text]"/>
      <dgm:spPr/>
      <dgm:t>
        <a:bodyPr/>
        <a:lstStyle/>
        <a:p>
          <a:r>
            <a:rPr lang="en-US" dirty="0"/>
            <a:t>Integrate many different computing resources</a:t>
          </a:r>
        </a:p>
      </dgm:t>
    </dgm:pt>
    <dgm:pt modelId="{9B0DEA65-5687-C441-9680-400EA44817B1}" type="parTrans" cxnId="{E1D9B99F-713A-2447-AD0E-E254AC383FF2}">
      <dgm:prSet/>
      <dgm:spPr/>
      <dgm:t>
        <a:bodyPr/>
        <a:lstStyle/>
        <a:p>
          <a:endParaRPr lang="en-US"/>
        </a:p>
      </dgm:t>
    </dgm:pt>
    <dgm:pt modelId="{3614B9B8-DD84-AE43-BF40-76CDCECF1B7D}" type="sibTrans" cxnId="{E1D9B99F-713A-2447-AD0E-E254AC383FF2}">
      <dgm:prSet/>
      <dgm:spPr/>
      <dgm:t>
        <a:bodyPr/>
        <a:lstStyle/>
        <a:p>
          <a:endParaRPr lang="en-US"/>
        </a:p>
      </dgm:t>
    </dgm:pt>
    <dgm:pt modelId="{0E85F4BE-67E4-094B-A9D7-6A8FE1AABB5C}">
      <dgm:prSet phldrT="[Text]"/>
      <dgm:spPr/>
      <dgm:t>
        <a:bodyPr/>
        <a:lstStyle/>
        <a:p>
          <a:r>
            <a:rPr lang="en-US" dirty="0"/>
            <a:t>Campus Gateways</a:t>
          </a:r>
        </a:p>
      </dgm:t>
    </dgm:pt>
    <dgm:pt modelId="{164F307D-25A3-9E4F-9AD8-42C9AF9F0D54}" type="parTrans" cxnId="{FE034974-3EA5-6A49-B774-1F3D476A5364}">
      <dgm:prSet/>
      <dgm:spPr/>
      <dgm:t>
        <a:bodyPr/>
        <a:lstStyle/>
        <a:p>
          <a:endParaRPr lang="en-US"/>
        </a:p>
      </dgm:t>
    </dgm:pt>
    <dgm:pt modelId="{9EBD0D5E-C99C-D848-850F-F36AEC8C227D}" type="sibTrans" cxnId="{FE034974-3EA5-6A49-B774-1F3D476A5364}">
      <dgm:prSet/>
      <dgm:spPr/>
      <dgm:t>
        <a:bodyPr/>
        <a:lstStyle/>
        <a:p>
          <a:endParaRPr lang="en-US"/>
        </a:p>
      </dgm:t>
    </dgm:pt>
    <dgm:pt modelId="{F45A6715-476D-C94A-B2D8-BB3B7ED1BDF1}">
      <dgm:prSet phldrT="[Text]"/>
      <dgm:spPr/>
      <dgm:t>
        <a:bodyPr/>
        <a:lstStyle/>
        <a:p>
          <a:r>
            <a:rPr lang="en-US" dirty="0"/>
            <a:t>Simplify and broaden access to campus resources</a:t>
          </a:r>
        </a:p>
      </dgm:t>
    </dgm:pt>
    <dgm:pt modelId="{5C5E4039-50C0-904F-AF49-E710C5B04CF8}" type="parTrans" cxnId="{66394822-F750-BD42-80C5-E793DA881D96}">
      <dgm:prSet/>
      <dgm:spPr/>
      <dgm:t>
        <a:bodyPr/>
        <a:lstStyle/>
        <a:p>
          <a:endParaRPr lang="en-US"/>
        </a:p>
      </dgm:t>
    </dgm:pt>
    <dgm:pt modelId="{83E41636-C9A2-2349-8F7E-5F6A7151D058}" type="sibTrans" cxnId="{66394822-F750-BD42-80C5-E793DA881D96}">
      <dgm:prSet/>
      <dgm:spPr/>
      <dgm:t>
        <a:bodyPr/>
        <a:lstStyle/>
        <a:p>
          <a:endParaRPr lang="en-US"/>
        </a:p>
      </dgm:t>
    </dgm:pt>
    <dgm:pt modelId="{24A7AE48-1A6A-DC44-BD4A-8860D7C99400}">
      <dgm:prSet phldrT="[Text]"/>
      <dgm:spPr/>
      <dgm:t>
        <a:bodyPr/>
        <a:lstStyle/>
        <a:p>
          <a:r>
            <a:rPr lang="en-US" dirty="0"/>
            <a:t>Bridge between campus, regional, and national resources</a:t>
          </a:r>
        </a:p>
      </dgm:t>
    </dgm:pt>
    <dgm:pt modelId="{19E987CC-D95A-E641-B53C-8803262EB907}" type="parTrans" cxnId="{E5EC20AD-B3C0-F349-95DD-5B5395DC083A}">
      <dgm:prSet/>
      <dgm:spPr/>
      <dgm:t>
        <a:bodyPr/>
        <a:lstStyle/>
        <a:p>
          <a:endParaRPr lang="en-US"/>
        </a:p>
      </dgm:t>
    </dgm:pt>
    <dgm:pt modelId="{AC4609C1-F385-C04D-B50F-5FE3678C78DA}" type="sibTrans" cxnId="{E5EC20AD-B3C0-F349-95DD-5B5395DC083A}">
      <dgm:prSet/>
      <dgm:spPr/>
      <dgm:t>
        <a:bodyPr/>
        <a:lstStyle/>
        <a:p>
          <a:endParaRPr lang="en-US"/>
        </a:p>
      </dgm:t>
    </dgm:pt>
    <dgm:pt modelId="{732B6F81-6E37-F64E-9A46-93ABE0EEA51B}">
      <dgm:prSet phldrT="[Text]"/>
      <dgm:spPr/>
      <dgm:t>
        <a:bodyPr/>
        <a:lstStyle/>
        <a:p>
          <a:r>
            <a:rPr lang="en-US" dirty="0"/>
            <a:t>Classroom Gateways</a:t>
          </a:r>
        </a:p>
      </dgm:t>
    </dgm:pt>
    <dgm:pt modelId="{73298B5E-AB00-B740-B5EE-4F77835435A5}" type="parTrans" cxnId="{4E9C3F67-1244-CB4B-BD4A-62296FF2C985}">
      <dgm:prSet/>
      <dgm:spPr/>
      <dgm:t>
        <a:bodyPr/>
        <a:lstStyle/>
        <a:p>
          <a:endParaRPr lang="en-US"/>
        </a:p>
      </dgm:t>
    </dgm:pt>
    <dgm:pt modelId="{37B93735-4C62-1C40-BADD-3AEEFCB0AEB1}" type="sibTrans" cxnId="{4E9C3F67-1244-CB4B-BD4A-62296FF2C985}">
      <dgm:prSet/>
      <dgm:spPr/>
      <dgm:t>
        <a:bodyPr/>
        <a:lstStyle/>
        <a:p>
          <a:endParaRPr lang="en-US"/>
        </a:p>
      </dgm:t>
    </dgm:pt>
    <dgm:pt modelId="{A92F1FB4-65A2-FF47-9080-74EB15909B02}">
      <dgm:prSet phldrT="[Text]"/>
      <dgm:spPr/>
      <dgm:t>
        <a:bodyPr/>
        <a:lstStyle/>
        <a:p>
          <a:r>
            <a:rPr lang="en-US" dirty="0"/>
            <a:t>Deliver scientific applications  to students</a:t>
          </a:r>
        </a:p>
      </dgm:t>
    </dgm:pt>
    <dgm:pt modelId="{AE06090B-DA22-AC43-9BE4-AFE4D8D2F34D}" type="parTrans" cxnId="{D77FCE1B-7D84-4F44-BE4A-6E068C5D26D8}">
      <dgm:prSet/>
      <dgm:spPr/>
      <dgm:t>
        <a:bodyPr/>
        <a:lstStyle/>
        <a:p>
          <a:endParaRPr lang="en-US"/>
        </a:p>
      </dgm:t>
    </dgm:pt>
    <dgm:pt modelId="{686070D7-6843-AF48-BD21-5501A78B9CA3}" type="sibTrans" cxnId="{D77FCE1B-7D84-4F44-BE4A-6E068C5D26D8}">
      <dgm:prSet/>
      <dgm:spPr/>
      <dgm:t>
        <a:bodyPr/>
        <a:lstStyle/>
        <a:p>
          <a:endParaRPr lang="en-US"/>
        </a:p>
      </dgm:t>
    </dgm:pt>
    <dgm:pt modelId="{08A5DCD3-E178-B74A-B219-06C2F9BEFFB6}">
      <dgm:prSet phldrT="[Text]"/>
      <dgm:spPr/>
      <dgm:t>
        <a:bodyPr/>
        <a:lstStyle/>
        <a:p>
          <a:r>
            <a:rPr lang="en-US" dirty="0"/>
            <a:t>Create and share Airavata experiments</a:t>
          </a:r>
        </a:p>
      </dgm:t>
    </dgm:pt>
    <dgm:pt modelId="{FF158A28-C1FE-794E-BCE1-BC3BAA188FB2}" type="parTrans" cxnId="{5B3A0AFB-9CE5-B74A-8116-0935C8425BD5}">
      <dgm:prSet/>
      <dgm:spPr/>
      <dgm:t>
        <a:bodyPr/>
        <a:lstStyle/>
        <a:p>
          <a:endParaRPr lang="en-US"/>
        </a:p>
      </dgm:t>
    </dgm:pt>
    <dgm:pt modelId="{5846C15C-4006-FB47-A4AB-C214592E0097}" type="sibTrans" cxnId="{5B3A0AFB-9CE5-B74A-8116-0935C8425BD5}">
      <dgm:prSet/>
      <dgm:spPr/>
      <dgm:t>
        <a:bodyPr/>
        <a:lstStyle/>
        <a:p>
          <a:endParaRPr lang="en-US"/>
        </a:p>
      </dgm:t>
    </dgm:pt>
    <dgm:pt modelId="{52FC1AEF-B986-ED41-8466-4A16F8DB4246}" type="pres">
      <dgm:prSet presAssocID="{E90036BA-F2F5-F644-8116-333F87300D94}" presName="Name0" presStyleCnt="0">
        <dgm:presLayoutVars>
          <dgm:dir/>
          <dgm:animLvl val="lvl"/>
          <dgm:resizeHandles val="exact"/>
        </dgm:presLayoutVars>
      </dgm:prSet>
      <dgm:spPr/>
    </dgm:pt>
    <dgm:pt modelId="{38D6E8A7-7201-3E46-B9FB-F7F7A1B13407}" type="pres">
      <dgm:prSet presAssocID="{32BB5B04-8892-5945-B269-76509597F3A4}" presName="linNode" presStyleCnt="0"/>
      <dgm:spPr/>
    </dgm:pt>
    <dgm:pt modelId="{DD5C145F-58C1-2945-9311-68675D2FC2F1}" type="pres">
      <dgm:prSet presAssocID="{32BB5B04-8892-5945-B269-76509597F3A4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0F860AFB-FF7E-714C-BED3-E103342EA01D}" type="pres">
      <dgm:prSet presAssocID="{32BB5B04-8892-5945-B269-76509597F3A4}" presName="descendantText" presStyleLbl="alignAccFollowNode1" presStyleIdx="0" presStyleCnt="4">
        <dgm:presLayoutVars>
          <dgm:bulletEnabled val="1"/>
        </dgm:presLayoutVars>
      </dgm:prSet>
      <dgm:spPr/>
    </dgm:pt>
    <dgm:pt modelId="{F6CE5576-FB7D-6F41-AA5F-085960715EFB}" type="pres">
      <dgm:prSet presAssocID="{091D1838-7AB8-BD40-971C-F82D8A256FA7}" presName="sp" presStyleCnt="0"/>
      <dgm:spPr/>
    </dgm:pt>
    <dgm:pt modelId="{23D79DAF-3650-E848-A615-3D2597D591D4}" type="pres">
      <dgm:prSet presAssocID="{A1F11B2F-FBB6-C74E-AC17-896581E5325C}" presName="linNode" presStyleCnt="0"/>
      <dgm:spPr/>
    </dgm:pt>
    <dgm:pt modelId="{1170C4CC-5440-E14E-BAB6-145D5E278E44}" type="pres">
      <dgm:prSet presAssocID="{A1F11B2F-FBB6-C74E-AC17-896581E5325C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B6B5D251-C841-BD4E-903B-67097D2CB003}" type="pres">
      <dgm:prSet presAssocID="{A1F11B2F-FBB6-C74E-AC17-896581E5325C}" presName="descendantText" presStyleLbl="alignAccFollowNode1" presStyleIdx="1" presStyleCnt="4" custLinFactNeighborX="0" custLinFactNeighborY="1117">
        <dgm:presLayoutVars>
          <dgm:bulletEnabled val="1"/>
        </dgm:presLayoutVars>
      </dgm:prSet>
      <dgm:spPr/>
    </dgm:pt>
    <dgm:pt modelId="{11A4D929-2087-1746-8761-5685409EF8FD}" type="pres">
      <dgm:prSet presAssocID="{54A83959-6D44-8D46-870C-88E84DD02BEE}" presName="sp" presStyleCnt="0"/>
      <dgm:spPr/>
    </dgm:pt>
    <dgm:pt modelId="{22EE4D78-DD9B-3744-8F02-7DEB87DEFE68}" type="pres">
      <dgm:prSet presAssocID="{0E85F4BE-67E4-094B-A9D7-6A8FE1AABB5C}" presName="linNode" presStyleCnt="0"/>
      <dgm:spPr/>
    </dgm:pt>
    <dgm:pt modelId="{12D7428F-7100-B74D-A281-B209D41680FC}" type="pres">
      <dgm:prSet presAssocID="{0E85F4BE-67E4-094B-A9D7-6A8FE1AABB5C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C0C25F3E-A056-9744-8211-AF4D727354C1}" type="pres">
      <dgm:prSet presAssocID="{0E85F4BE-67E4-094B-A9D7-6A8FE1AABB5C}" presName="descendantText" presStyleLbl="alignAccFollowNode1" presStyleIdx="2" presStyleCnt="4">
        <dgm:presLayoutVars>
          <dgm:bulletEnabled val="1"/>
        </dgm:presLayoutVars>
      </dgm:prSet>
      <dgm:spPr/>
    </dgm:pt>
    <dgm:pt modelId="{F594D9C9-8755-BE44-9EFE-2B36F4B57866}" type="pres">
      <dgm:prSet presAssocID="{9EBD0D5E-C99C-D848-850F-F36AEC8C227D}" presName="sp" presStyleCnt="0"/>
      <dgm:spPr/>
    </dgm:pt>
    <dgm:pt modelId="{FE62DDC1-6156-BD49-A0C3-6F7B55B9C554}" type="pres">
      <dgm:prSet presAssocID="{732B6F81-6E37-F64E-9A46-93ABE0EEA51B}" presName="linNode" presStyleCnt="0"/>
      <dgm:spPr/>
    </dgm:pt>
    <dgm:pt modelId="{0533F374-200E-C041-AD6F-91BCCA83B68D}" type="pres">
      <dgm:prSet presAssocID="{732B6F81-6E37-F64E-9A46-93ABE0EEA51B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4563B27C-F007-AE48-968F-E3E605291165}" type="pres">
      <dgm:prSet presAssocID="{732B6F81-6E37-F64E-9A46-93ABE0EEA51B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009CAD0B-375C-A747-9AA3-9E994F2F7C84}" type="presOf" srcId="{08A5DCD3-E178-B74A-B219-06C2F9BEFFB6}" destId="{4563B27C-F007-AE48-968F-E3E605291165}" srcOrd="0" destOrd="1" presId="urn:microsoft.com/office/officeart/2005/8/layout/vList5"/>
    <dgm:cxn modelId="{D77FCE1B-7D84-4F44-BE4A-6E068C5D26D8}" srcId="{732B6F81-6E37-F64E-9A46-93ABE0EEA51B}" destId="{A92F1FB4-65A2-FF47-9080-74EB15909B02}" srcOrd="0" destOrd="0" parTransId="{AE06090B-DA22-AC43-9BE4-AFE4D8D2F34D}" sibTransId="{686070D7-6843-AF48-BD21-5501A78B9CA3}"/>
    <dgm:cxn modelId="{66394822-F750-BD42-80C5-E793DA881D96}" srcId="{0E85F4BE-67E4-094B-A9D7-6A8FE1AABB5C}" destId="{F45A6715-476D-C94A-B2D8-BB3B7ED1BDF1}" srcOrd="0" destOrd="0" parTransId="{5C5E4039-50C0-904F-AF49-E710C5B04CF8}" sibTransId="{83E41636-C9A2-2349-8F7E-5F6A7151D058}"/>
    <dgm:cxn modelId="{4781B737-D160-B643-AC03-D3B3BC432B96}" type="presOf" srcId="{32BB5B04-8892-5945-B269-76509597F3A4}" destId="{DD5C145F-58C1-2945-9311-68675D2FC2F1}" srcOrd="0" destOrd="0" presId="urn:microsoft.com/office/officeart/2005/8/layout/vList5"/>
    <dgm:cxn modelId="{22151C40-41BB-164A-8BFA-838FE423E785}" type="presOf" srcId="{F10D25A1-EDDA-4942-BA4F-0A0AE1D9626C}" destId="{0F860AFB-FF7E-714C-BED3-E103342EA01D}" srcOrd="0" destOrd="0" presId="urn:microsoft.com/office/officeart/2005/8/layout/vList5"/>
    <dgm:cxn modelId="{F5A3B842-71E9-4940-A645-5723BC4F91BC}" type="presOf" srcId="{5AD709FD-363E-A545-946C-2111E89E1EA2}" destId="{0F860AFB-FF7E-714C-BED3-E103342EA01D}" srcOrd="0" destOrd="1" presId="urn:microsoft.com/office/officeart/2005/8/layout/vList5"/>
    <dgm:cxn modelId="{557DF966-21E5-3040-ACA7-7B8F1EE2458A}" srcId="{A1F11B2F-FBB6-C74E-AC17-896581E5325C}" destId="{43BC9C57-2F78-714E-ADFB-2C47A68D1B0D}" srcOrd="0" destOrd="0" parTransId="{0DD0524E-280A-114C-83C9-6327F7FF95C9}" sibTransId="{C8C109C3-7EBE-8340-94C6-DFCA264D1862}"/>
    <dgm:cxn modelId="{4E9C3F67-1244-CB4B-BD4A-62296FF2C985}" srcId="{E90036BA-F2F5-F644-8116-333F87300D94}" destId="{732B6F81-6E37-F64E-9A46-93ABE0EEA51B}" srcOrd="3" destOrd="0" parTransId="{73298B5E-AB00-B740-B5EE-4F77835435A5}" sibTransId="{37B93735-4C62-1C40-BADD-3AEEFCB0AEB1}"/>
    <dgm:cxn modelId="{3172F66A-82D8-0742-8968-59DA07018FED}" type="presOf" srcId="{24A7AE48-1A6A-DC44-BD4A-8860D7C99400}" destId="{C0C25F3E-A056-9744-8211-AF4D727354C1}" srcOrd="0" destOrd="1" presId="urn:microsoft.com/office/officeart/2005/8/layout/vList5"/>
    <dgm:cxn modelId="{309F6B73-619B-0A47-8AB3-49FC99BB0476}" type="presOf" srcId="{0E85F4BE-67E4-094B-A9D7-6A8FE1AABB5C}" destId="{12D7428F-7100-B74D-A281-B209D41680FC}" srcOrd="0" destOrd="0" presId="urn:microsoft.com/office/officeart/2005/8/layout/vList5"/>
    <dgm:cxn modelId="{FE034974-3EA5-6A49-B774-1F3D476A5364}" srcId="{E90036BA-F2F5-F644-8116-333F87300D94}" destId="{0E85F4BE-67E4-094B-A9D7-6A8FE1AABB5C}" srcOrd="2" destOrd="0" parTransId="{164F307D-25A3-9E4F-9AD8-42C9AF9F0D54}" sibTransId="{9EBD0D5E-C99C-D848-850F-F36AEC8C227D}"/>
    <dgm:cxn modelId="{59789275-CE84-B84F-8B96-84FD40CF6130}" type="presOf" srcId="{E90036BA-F2F5-F644-8116-333F87300D94}" destId="{52FC1AEF-B986-ED41-8466-4A16F8DB4246}" srcOrd="0" destOrd="0" presId="urn:microsoft.com/office/officeart/2005/8/layout/vList5"/>
    <dgm:cxn modelId="{4E620688-BC1B-5040-B7A4-42723601C601}" type="presOf" srcId="{F1E75488-34F3-D943-B533-48D0507163F2}" destId="{B6B5D251-C841-BD4E-903B-67097D2CB003}" srcOrd="0" destOrd="1" presId="urn:microsoft.com/office/officeart/2005/8/layout/vList5"/>
    <dgm:cxn modelId="{F2A4CB90-4E4F-C342-B4D1-56D5F28722A7}" srcId="{32BB5B04-8892-5945-B269-76509597F3A4}" destId="{F10D25A1-EDDA-4942-BA4F-0A0AE1D9626C}" srcOrd="0" destOrd="0" parTransId="{A6AAAB22-A92B-8442-B2E3-63D12E0068C8}" sibTransId="{5B155C3E-56AD-4A41-975F-BB64DEC4A6AB}"/>
    <dgm:cxn modelId="{4DCEFF9C-5930-6E4A-AA68-94C67A82EC64}" srcId="{32BB5B04-8892-5945-B269-76509597F3A4}" destId="{5AD709FD-363E-A545-946C-2111E89E1EA2}" srcOrd="1" destOrd="0" parTransId="{520CEAC4-312D-4449-AB55-241C33BA3107}" sibTransId="{8E8A926B-11C3-3F48-A181-FA735E0A14B0}"/>
    <dgm:cxn modelId="{E1D9B99F-713A-2447-AD0E-E254AC383FF2}" srcId="{A1F11B2F-FBB6-C74E-AC17-896581E5325C}" destId="{F1E75488-34F3-D943-B533-48D0507163F2}" srcOrd="1" destOrd="0" parTransId="{9B0DEA65-5687-C441-9680-400EA44817B1}" sibTransId="{3614B9B8-DD84-AE43-BF40-76CDCECF1B7D}"/>
    <dgm:cxn modelId="{457E04AA-96D8-5D49-939F-5571DFB8C304}" type="presOf" srcId="{732B6F81-6E37-F64E-9A46-93ABE0EEA51B}" destId="{0533F374-200E-C041-AD6F-91BCCA83B68D}" srcOrd="0" destOrd="0" presId="urn:microsoft.com/office/officeart/2005/8/layout/vList5"/>
    <dgm:cxn modelId="{56F564AA-345C-7B4C-811D-04C32AAF0944}" type="presOf" srcId="{43BC9C57-2F78-714E-ADFB-2C47A68D1B0D}" destId="{B6B5D251-C841-BD4E-903B-67097D2CB003}" srcOrd="0" destOrd="0" presId="urn:microsoft.com/office/officeart/2005/8/layout/vList5"/>
    <dgm:cxn modelId="{E5EC20AD-B3C0-F349-95DD-5B5395DC083A}" srcId="{0E85F4BE-67E4-094B-A9D7-6A8FE1AABB5C}" destId="{24A7AE48-1A6A-DC44-BD4A-8860D7C99400}" srcOrd="1" destOrd="0" parTransId="{19E987CC-D95A-E641-B53C-8803262EB907}" sibTransId="{AC4609C1-F385-C04D-B50F-5FE3678C78DA}"/>
    <dgm:cxn modelId="{5A2DFDB9-8F76-F641-ADE2-B22542AC0D13}" type="presOf" srcId="{A1F11B2F-FBB6-C74E-AC17-896581E5325C}" destId="{1170C4CC-5440-E14E-BAB6-145D5E278E44}" srcOrd="0" destOrd="0" presId="urn:microsoft.com/office/officeart/2005/8/layout/vList5"/>
    <dgm:cxn modelId="{314CBECB-6783-8646-8EE6-544A7A7C67ED}" srcId="{E90036BA-F2F5-F644-8116-333F87300D94}" destId="{32BB5B04-8892-5945-B269-76509597F3A4}" srcOrd="0" destOrd="0" parTransId="{AEF33B7C-12B5-6242-A87C-7ACEAC1F605A}" sibTransId="{091D1838-7AB8-BD40-971C-F82D8A256FA7}"/>
    <dgm:cxn modelId="{45F67FD5-756D-D343-AC8A-39B6ADA09800}" type="presOf" srcId="{F45A6715-476D-C94A-B2D8-BB3B7ED1BDF1}" destId="{C0C25F3E-A056-9744-8211-AF4D727354C1}" srcOrd="0" destOrd="0" presId="urn:microsoft.com/office/officeart/2005/8/layout/vList5"/>
    <dgm:cxn modelId="{DD4054DF-5CBC-AD4B-91F7-704D42508185}" srcId="{E90036BA-F2F5-F644-8116-333F87300D94}" destId="{A1F11B2F-FBB6-C74E-AC17-896581E5325C}" srcOrd="1" destOrd="0" parTransId="{EB3E3B75-0132-0541-87A5-461DE0F45753}" sibTransId="{54A83959-6D44-8D46-870C-88E84DD02BEE}"/>
    <dgm:cxn modelId="{58E5ECE5-AE6D-BF4C-853E-48A93345AFFB}" type="presOf" srcId="{A92F1FB4-65A2-FF47-9080-74EB15909B02}" destId="{4563B27C-F007-AE48-968F-E3E605291165}" srcOrd="0" destOrd="0" presId="urn:microsoft.com/office/officeart/2005/8/layout/vList5"/>
    <dgm:cxn modelId="{5B3A0AFB-9CE5-B74A-8116-0935C8425BD5}" srcId="{732B6F81-6E37-F64E-9A46-93ABE0EEA51B}" destId="{08A5DCD3-E178-B74A-B219-06C2F9BEFFB6}" srcOrd="1" destOrd="0" parTransId="{FF158A28-C1FE-794E-BCE1-BC3BAA188FB2}" sibTransId="{5846C15C-4006-FB47-A4AB-C214592E0097}"/>
    <dgm:cxn modelId="{901F4138-C3AE-F547-B777-F060EA2D305C}" type="presParOf" srcId="{52FC1AEF-B986-ED41-8466-4A16F8DB4246}" destId="{38D6E8A7-7201-3E46-B9FB-F7F7A1B13407}" srcOrd="0" destOrd="0" presId="urn:microsoft.com/office/officeart/2005/8/layout/vList5"/>
    <dgm:cxn modelId="{B2707775-6DB3-7541-B573-19BEAA465A31}" type="presParOf" srcId="{38D6E8A7-7201-3E46-B9FB-F7F7A1B13407}" destId="{DD5C145F-58C1-2945-9311-68675D2FC2F1}" srcOrd="0" destOrd="0" presId="urn:microsoft.com/office/officeart/2005/8/layout/vList5"/>
    <dgm:cxn modelId="{04488B37-7328-0B47-95EE-247613021928}" type="presParOf" srcId="{38D6E8A7-7201-3E46-B9FB-F7F7A1B13407}" destId="{0F860AFB-FF7E-714C-BED3-E103342EA01D}" srcOrd="1" destOrd="0" presId="urn:microsoft.com/office/officeart/2005/8/layout/vList5"/>
    <dgm:cxn modelId="{386F5A96-B47A-2B43-B95B-6B9860C48483}" type="presParOf" srcId="{52FC1AEF-B986-ED41-8466-4A16F8DB4246}" destId="{F6CE5576-FB7D-6F41-AA5F-085960715EFB}" srcOrd="1" destOrd="0" presId="urn:microsoft.com/office/officeart/2005/8/layout/vList5"/>
    <dgm:cxn modelId="{EECAA08D-E80B-3142-893F-611F93A6B463}" type="presParOf" srcId="{52FC1AEF-B986-ED41-8466-4A16F8DB4246}" destId="{23D79DAF-3650-E848-A615-3D2597D591D4}" srcOrd="2" destOrd="0" presId="urn:microsoft.com/office/officeart/2005/8/layout/vList5"/>
    <dgm:cxn modelId="{8DBC8C4C-1049-264E-85EA-8184668786DF}" type="presParOf" srcId="{23D79DAF-3650-E848-A615-3D2597D591D4}" destId="{1170C4CC-5440-E14E-BAB6-145D5E278E44}" srcOrd="0" destOrd="0" presId="urn:microsoft.com/office/officeart/2005/8/layout/vList5"/>
    <dgm:cxn modelId="{AF266C5A-62B0-EA45-8163-C75ED505878E}" type="presParOf" srcId="{23D79DAF-3650-E848-A615-3D2597D591D4}" destId="{B6B5D251-C841-BD4E-903B-67097D2CB003}" srcOrd="1" destOrd="0" presId="urn:microsoft.com/office/officeart/2005/8/layout/vList5"/>
    <dgm:cxn modelId="{71936B0A-8684-AE4B-8C5F-34C3E0475B98}" type="presParOf" srcId="{52FC1AEF-B986-ED41-8466-4A16F8DB4246}" destId="{11A4D929-2087-1746-8761-5685409EF8FD}" srcOrd="3" destOrd="0" presId="urn:microsoft.com/office/officeart/2005/8/layout/vList5"/>
    <dgm:cxn modelId="{B5A155B5-58BC-D94A-82FC-D3CBDD473586}" type="presParOf" srcId="{52FC1AEF-B986-ED41-8466-4A16F8DB4246}" destId="{22EE4D78-DD9B-3744-8F02-7DEB87DEFE68}" srcOrd="4" destOrd="0" presId="urn:microsoft.com/office/officeart/2005/8/layout/vList5"/>
    <dgm:cxn modelId="{76FF8E10-6579-E245-919F-D5BFD49278D7}" type="presParOf" srcId="{22EE4D78-DD9B-3744-8F02-7DEB87DEFE68}" destId="{12D7428F-7100-B74D-A281-B209D41680FC}" srcOrd="0" destOrd="0" presId="urn:microsoft.com/office/officeart/2005/8/layout/vList5"/>
    <dgm:cxn modelId="{EFBF018A-F6EB-D94C-A860-ECC242F6A265}" type="presParOf" srcId="{22EE4D78-DD9B-3744-8F02-7DEB87DEFE68}" destId="{C0C25F3E-A056-9744-8211-AF4D727354C1}" srcOrd="1" destOrd="0" presId="urn:microsoft.com/office/officeart/2005/8/layout/vList5"/>
    <dgm:cxn modelId="{07A16962-4201-9D4F-AF11-AED1C06DE635}" type="presParOf" srcId="{52FC1AEF-B986-ED41-8466-4A16F8DB4246}" destId="{F594D9C9-8755-BE44-9EFE-2B36F4B57866}" srcOrd="5" destOrd="0" presId="urn:microsoft.com/office/officeart/2005/8/layout/vList5"/>
    <dgm:cxn modelId="{AE7CC19A-5086-7346-925E-C7B6045C1F00}" type="presParOf" srcId="{52FC1AEF-B986-ED41-8466-4A16F8DB4246}" destId="{FE62DDC1-6156-BD49-A0C3-6F7B55B9C554}" srcOrd="6" destOrd="0" presId="urn:microsoft.com/office/officeart/2005/8/layout/vList5"/>
    <dgm:cxn modelId="{9DE22F87-B04D-BC4E-B42B-F059F848DACA}" type="presParOf" srcId="{FE62DDC1-6156-BD49-A0C3-6F7B55B9C554}" destId="{0533F374-200E-C041-AD6F-91BCCA83B68D}" srcOrd="0" destOrd="0" presId="urn:microsoft.com/office/officeart/2005/8/layout/vList5"/>
    <dgm:cxn modelId="{E3409624-54E0-7344-996F-9514F3A7817B}" type="presParOf" srcId="{FE62DDC1-6156-BD49-A0C3-6F7B55B9C554}" destId="{4563B27C-F007-AE48-968F-E3E60529116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3A3E6E-BF20-1A40-B33D-F7700558D9AA}">
      <dsp:nvSpPr>
        <dsp:cNvPr id="0" name=""/>
        <dsp:cNvSpPr/>
      </dsp:nvSpPr>
      <dsp:spPr>
        <a:xfrm>
          <a:off x="3298" y="1925045"/>
          <a:ext cx="2884270" cy="115370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33338" bIns="666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What is </a:t>
          </a:r>
          <a:r>
            <a:rPr lang="en-US" sz="2500" kern="1200" dirty="0" err="1"/>
            <a:t>Airavata</a:t>
          </a:r>
          <a:r>
            <a:rPr lang="en-US" sz="2500" kern="1200" dirty="0"/>
            <a:t>?</a:t>
          </a:r>
        </a:p>
      </dsp:txBody>
      <dsp:txXfrm>
        <a:off x="3298" y="1925045"/>
        <a:ext cx="2595843" cy="1153708"/>
      </dsp:txXfrm>
    </dsp:sp>
    <dsp:sp modelId="{7E34B2FB-4AFE-574E-8355-C3CB7C8A4D26}">
      <dsp:nvSpPr>
        <dsp:cNvPr id="0" name=""/>
        <dsp:cNvSpPr/>
      </dsp:nvSpPr>
      <dsp:spPr>
        <a:xfrm>
          <a:off x="2310714" y="1925045"/>
          <a:ext cx="2884270" cy="115370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66675" rIns="33338" bIns="666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What can you build with it?</a:t>
          </a:r>
        </a:p>
      </dsp:txBody>
      <dsp:txXfrm>
        <a:off x="2887568" y="1925045"/>
        <a:ext cx="1730562" cy="1153708"/>
      </dsp:txXfrm>
    </dsp:sp>
    <dsp:sp modelId="{9EB2A05A-B050-0C4C-A2CF-868B2CC46446}">
      <dsp:nvSpPr>
        <dsp:cNvPr id="0" name=""/>
        <dsp:cNvSpPr/>
      </dsp:nvSpPr>
      <dsp:spPr>
        <a:xfrm>
          <a:off x="4618131" y="1925045"/>
          <a:ext cx="2884270" cy="115370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66675" rIns="33338" bIns="666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Future Directions</a:t>
          </a:r>
        </a:p>
      </dsp:txBody>
      <dsp:txXfrm>
        <a:off x="5194985" y="1925045"/>
        <a:ext cx="1730562" cy="11537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21F3E0-465E-6B4C-8FD8-B096420D820B}">
      <dsp:nvSpPr>
        <dsp:cNvPr id="0" name=""/>
        <dsp:cNvSpPr/>
      </dsp:nvSpPr>
      <dsp:spPr>
        <a:xfrm>
          <a:off x="1886926" y="1755887"/>
          <a:ext cx="1132259" cy="11322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Sharing</a:t>
          </a:r>
        </a:p>
      </dsp:txBody>
      <dsp:txXfrm>
        <a:off x="1942198" y="1811159"/>
        <a:ext cx="1021715" cy="1021715"/>
      </dsp:txXfrm>
    </dsp:sp>
    <dsp:sp modelId="{92E6D22F-21CC-3C40-8A2D-B884F68A678A}">
      <dsp:nvSpPr>
        <dsp:cNvPr id="0" name=""/>
        <dsp:cNvSpPr/>
      </dsp:nvSpPr>
      <dsp:spPr>
        <a:xfrm rot="16200000">
          <a:off x="2055939" y="1358770"/>
          <a:ext cx="79423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4233" y="0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5F85C1-8DEF-4841-9AB9-23B63CD29B9D}">
      <dsp:nvSpPr>
        <dsp:cNvPr id="0" name=""/>
        <dsp:cNvSpPr/>
      </dsp:nvSpPr>
      <dsp:spPr>
        <a:xfrm>
          <a:off x="2073749" y="203040"/>
          <a:ext cx="758613" cy="7586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Entity</a:t>
          </a:r>
        </a:p>
      </dsp:txBody>
      <dsp:txXfrm>
        <a:off x="2110781" y="240072"/>
        <a:ext cx="684549" cy="684549"/>
      </dsp:txXfrm>
    </dsp:sp>
    <dsp:sp modelId="{B0FCD210-7E09-E84D-89A4-C09A5F6456E0}">
      <dsp:nvSpPr>
        <dsp:cNvPr id="0" name=""/>
        <dsp:cNvSpPr/>
      </dsp:nvSpPr>
      <dsp:spPr>
        <a:xfrm rot="1800000">
          <a:off x="2987797" y="2766016"/>
          <a:ext cx="46857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68578" y="0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6072C7-EB3C-F947-B0A6-B7CEDD5C3DD0}">
      <dsp:nvSpPr>
        <dsp:cNvPr id="0" name=""/>
        <dsp:cNvSpPr/>
      </dsp:nvSpPr>
      <dsp:spPr>
        <a:xfrm>
          <a:off x="3424987" y="2812544"/>
          <a:ext cx="1069334" cy="7586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Permission</a:t>
          </a:r>
        </a:p>
      </dsp:txBody>
      <dsp:txXfrm>
        <a:off x="3462019" y="2849576"/>
        <a:ext cx="995270" cy="684549"/>
      </dsp:txXfrm>
    </dsp:sp>
    <dsp:sp modelId="{6248AA45-0DCC-7A41-A207-7CFE33DEFA76}">
      <dsp:nvSpPr>
        <dsp:cNvPr id="0" name=""/>
        <dsp:cNvSpPr/>
      </dsp:nvSpPr>
      <dsp:spPr>
        <a:xfrm rot="9000000">
          <a:off x="1282359" y="2810865"/>
          <a:ext cx="64797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47973" y="0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4B1582-6B76-C840-B3B0-270B8073C983}">
      <dsp:nvSpPr>
        <dsp:cNvPr id="0" name=""/>
        <dsp:cNvSpPr/>
      </dsp:nvSpPr>
      <dsp:spPr>
        <a:xfrm>
          <a:off x="567151" y="2812544"/>
          <a:ext cx="758613" cy="7586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Group</a:t>
          </a:r>
        </a:p>
      </dsp:txBody>
      <dsp:txXfrm>
        <a:off x="604183" y="2849576"/>
        <a:ext cx="684549" cy="6845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860AFB-FF7E-714C-BED3-E103342EA01D}">
      <dsp:nvSpPr>
        <dsp:cNvPr id="0" name=""/>
        <dsp:cNvSpPr/>
      </dsp:nvSpPr>
      <dsp:spPr>
        <a:xfrm rot="5400000">
          <a:off x="5594278" y="-2303516"/>
          <a:ext cx="838850" cy="565995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Broaden access to your scientific software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Simplify user support</a:t>
          </a:r>
        </a:p>
      </dsp:txBody>
      <dsp:txXfrm rot="-5400000">
        <a:off x="3183726" y="147985"/>
        <a:ext cx="5619006" cy="756952"/>
      </dsp:txXfrm>
    </dsp:sp>
    <dsp:sp modelId="{DD5C145F-58C1-2945-9311-68675D2FC2F1}">
      <dsp:nvSpPr>
        <dsp:cNvPr id="0" name=""/>
        <dsp:cNvSpPr/>
      </dsp:nvSpPr>
      <dsp:spPr>
        <a:xfrm>
          <a:off x="0" y="2180"/>
          <a:ext cx="3183725" cy="1048562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Software as a Service Gateways</a:t>
          </a:r>
        </a:p>
      </dsp:txBody>
      <dsp:txXfrm>
        <a:off x="51187" y="53367"/>
        <a:ext cx="3081351" cy="946188"/>
      </dsp:txXfrm>
    </dsp:sp>
    <dsp:sp modelId="{B6B5D251-C841-BD4E-903B-67097D2CB003}">
      <dsp:nvSpPr>
        <dsp:cNvPr id="0" name=""/>
        <dsp:cNvSpPr/>
      </dsp:nvSpPr>
      <dsp:spPr>
        <a:xfrm rot="5400000">
          <a:off x="5594278" y="-1193155"/>
          <a:ext cx="838850" cy="565995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Provide access to many tools across a scientific domain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Integrate many different computing resources</a:t>
          </a:r>
        </a:p>
      </dsp:txBody>
      <dsp:txXfrm rot="-5400000">
        <a:off x="3183726" y="1258346"/>
        <a:ext cx="5619006" cy="756952"/>
      </dsp:txXfrm>
    </dsp:sp>
    <dsp:sp modelId="{1170C4CC-5440-E14E-BAB6-145D5E278E44}">
      <dsp:nvSpPr>
        <dsp:cNvPr id="0" name=""/>
        <dsp:cNvSpPr/>
      </dsp:nvSpPr>
      <dsp:spPr>
        <a:xfrm>
          <a:off x="0" y="1103170"/>
          <a:ext cx="3183725" cy="1048562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13333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Domain Gateways</a:t>
          </a:r>
        </a:p>
      </dsp:txBody>
      <dsp:txXfrm>
        <a:off x="51187" y="1154357"/>
        <a:ext cx="3081351" cy="946188"/>
      </dsp:txXfrm>
    </dsp:sp>
    <dsp:sp modelId="{C0C25F3E-A056-9744-8211-AF4D727354C1}">
      <dsp:nvSpPr>
        <dsp:cNvPr id="0" name=""/>
        <dsp:cNvSpPr/>
      </dsp:nvSpPr>
      <dsp:spPr>
        <a:xfrm rot="5400000">
          <a:off x="5594278" y="-101535"/>
          <a:ext cx="838850" cy="565995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Simplify and broaden access to campus resources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Bridge between campus, regional, and national resources</a:t>
          </a:r>
        </a:p>
      </dsp:txBody>
      <dsp:txXfrm rot="-5400000">
        <a:off x="3183726" y="2349966"/>
        <a:ext cx="5619006" cy="756952"/>
      </dsp:txXfrm>
    </dsp:sp>
    <dsp:sp modelId="{12D7428F-7100-B74D-A281-B209D41680FC}">
      <dsp:nvSpPr>
        <dsp:cNvPr id="0" name=""/>
        <dsp:cNvSpPr/>
      </dsp:nvSpPr>
      <dsp:spPr>
        <a:xfrm>
          <a:off x="0" y="2204161"/>
          <a:ext cx="3183725" cy="1048562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6667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Campus Gateways</a:t>
          </a:r>
        </a:p>
      </dsp:txBody>
      <dsp:txXfrm>
        <a:off x="51187" y="2255348"/>
        <a:ext cx="3081351" cy="946188"/>
      </dsp:txXfrm>
    </dsp:sp>
    <dsp:sp modelId="{4563B27C-F007-AE48-968F-E3E605291165}">
      <dsp:nvSpPr>
        <dsp:cNvPr id="0" name=""/>
        <dsp:cNvSpPr/>
      </dsp:nvSpPr>
      <dsp:spPr>
        <a:xfrm rot="5400000">
          <a:off x="5594278" y="999455"/>
          <a:ext cx="838850" cy="565995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Deliver scientific applications  to students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Create and share Airavata experiments</a:t>
          </a:r>
        </a:p>
      </dsp:txBody>
      <dsp:txXfrm rot="-5400000">
        <a:off x="3183726" y="3450957"/>
        <a:ext cx="5619006" cy="756952"/>
      </dsp:txXfrm>
    </dsp:sp>
    <dsp:sp modelId="{0533F374-200E-C041-AD6F-91BCCA83B68D}">
      <dsp:nvSpPr>
        <dsp:cNvPr id="0" name=""/>
        <dsp:cNvSpPr/>
      </dsp:nvSpPr>
      <dsp:spPr>
        <a:xfrm>
          <a:off x="0" y="3305152"/>
          <a:ext cx="3183725" cy="1048562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Classroom Gateways</a:t>
          </a:r>
        </a:p>
      </dsp:txBody>
      <dsp:txXfrm>
        <a:off x="51187" y="3356339"/>
        <a:ext cx="3081351" cy="9461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1A882B-E9B6-4D0B-B651-D01DC8B38E68}" type="datetimeFigureOut">
              <a:rPr lang="en-US" smtClean="0"/>
              <a:t>3/18/18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2410C9-F6F2-4568-B1FE-29DC5D1D8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088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155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CILogon</a:t>
            </a:r>
            <a:r>
              <a:rPr lang="en-US" dirty="0"/>
              <a:t> federates authentication to several universities and institutions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6243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Stores SSH key pairs and passwords</a:t>
            </a:r>
          </a:p>
          <a:p>
            <a:r>
              <a:rPr lang="en-US" dirty="0" err="1"/>
              <a:t>MariaDB</a:t>
            </a:r>
            <a:r>
              <a:rPr lang="en-US" dirty="0"/>
              <a:t> database, records are encrypted</a:t>
            </a:r>
          </a:p>
          <a:p>
            <a:r>
              <a:rPr lang="en-US" dirty="0"/>
              <a:t>API server doesn’t allow getting the private keys or passwords but internally these are available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3100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things are shared in </a:t>
            </a:r>
            <a:r>
              <a:rPr lang="en-US" dirty="0" err="1"/>
              <a:t>Airavata</a:t>
            </a:r>
            <a:r>
              <a:rPr lang="en-US" dirty="0"/>
              <a:t>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Today: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Projects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Experiments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Files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Soon: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Compute Resources/Allocations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Applications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8519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makes it easy for us in </a:t>
            </a:r>
            <a:r>
              <a:rPr lang="en-US" dirty="0" err="1"/>
              <a:t>SciGaP</a:t>
            </a:r>
            <a:r>
              <a:rPr lang="en-US" dirty="0"/>
              <a:t> to host lots of gateways.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7890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SaaS - you want to allow users to use your software without needing to install and update it themselves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Science Domain gateways - integrate domain specific tools with support for running computational jobs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Campus gateways - or more broadly, computational resource gateways, or still more broadly, physical resource gateways, you have some sort of physical resource you want to share, could be an instrument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Classroom gateways - multiple distinct groups of users are using your gateway to more easily run simulations and share them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037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Desktop client integrates molecule editors and application frontends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data.seagrid.org</a:t>
            </a:r>
            <a:r>
              <a:rPr lang="en-US" dirty="0"/>
              <a:t> provides data parsing and searching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831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071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Not just a reference implementation but a UI platform on which custom UI components can be built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Custom UI component types: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Application input editor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Application output visualizer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Custom application specific experiment editor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3356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Apache Helix is “A cluster management framework for partitioned and replicated distributed resources”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most relevant part of Helix for </a:t>
            </a:r>
            <a:r>
              <a:rPr lang="en-US" dirty="0" err="1"/>
              <a:t>Airavata</a:t>
            </a:r>
            <a:r>
              <a:rPr lang="en-US" dirty="0"/>
              <a:t> is the task framework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Helix task framework has a notion of workflows, jobs and tasks, and jobs can be arranged in a DAG to make a Workflow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Nodes that provide task implementation are called Participants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idea is to put each Helix participant into its own Docker container, so each Task implementation is in its own container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will simplify adding a new Task implementation, even into a production </a:t>
            </a:r>
            <a:r>
              <a:rPr lang="en-US" dirty="0" err="1"/>
              <a:t>Airavata</a:t>
            </a:r>
            <a:r>
              <a:rPr lang="en-US" dirty="0"/>
              <a:t> deployment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Helix will simplify creating new workflows out of existing Task implementations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9773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Currently authorization is based on statically defined roles, leading to a hierarchical structure: only Gateway admins can add new applications or define and share resources.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Group based authorization will allow any user to create applications and resources in the gateway and share them with whomever they want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Also allows for more fine grained authorization, when a gateway admin wants to share an application or resource with only certain users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29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Airavata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started as a set of distributed services developed to solve the science problems of the LEAD project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Tx/>
              <a:buFont typeface="Calibri"/>
              <a:buNone/>
              <a:tabLst/>
              <a:defRPr/>
            </a:pPr>
            <a:r>
              <a:rPr lang="en-US" sz="1200" b="0" i="0" u="none" strike="noStrike" kern="1200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5-year National Science Foundation Large Information Technology Research (ITR) grant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Tx/>
              <a:buFont typeface="Calibri"/>
              <a:buNone/>
              <a:tabLst/>
              <a:defRPr/>
            </a:pPr>
            <a:endParaRPr lang="en-US" sz="1200" b="0" i="0" u="none" strike="noStrike" kern="1200" cap="none" dirty="0">
              <a:solidFill>
                <a:schemeClr val="dk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Tx/>
              <a:buFont typeface="Calibri"/>
              <a:buNone/>
              <a:tabLst/>
              <a:defRPr/>
            </a:pPr>
            <a:r>
              <a:rPr lang="en-US" sz="1200" b="0" i="0" u="none" strike="noStrike" kern="1200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mesoscale weather events 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Tx/>
              <a:buFont typeface="Calibri"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Tx/>
              <a:buFont typeface="Calibri"/>
              <a:buNone/>
              <a:tabLst/>
              <a:defRPr/>
            </a:pPr>
            <a:r>
              <a:rPr lang="en-US" dirty="0"/>
              <a:t>from static to dynamic configurations and workflows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1603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I’ll just leave this slide up while I take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71EFF-E5C5-9248-BC75-69EC626E141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534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Airavata</a:t>
            </a:r>
            <a:r>
              <a:rPr lang="en-US" dirty="0"/>
              <a:t> is a framework for building science gateways but what it means to be a science gateway has changed and will continue to evolve over time and </a:t>
            </a:r>
            <a:r>
              <a:rPr lang="en-US" dirty="0" err="1"/>
              <a:t>Airavata</a:t>
            </a:r>
            <a:r>
              <a:rPr lang="en-US" dirty="0"/>
              <a:t> continues to evolve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Airavata’s</a:t>
            </a:r>
            <a:r>
              <a:rPr lang="en-US" dirty="0"/>
              <a:t> main capability is the ability to run computational experiments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metadata and data maintained allows for reproducibility and sharing of results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08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API server exposes an API defined by Thrift IDL for interacting with </a:t>
            </a:r>
            <a:r>
              <a:rPr lang="en-US" dirty="0" err="1"/>
              <a:t>Airavata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API method to save and launch an experiment requires an </a:t>
            </a:r>
            <a:r>
              <a:rPr lang="en-US" dirty="0" err="1"/>
              <a:t>ExperimentModel</a:t>
            </a:r>
            <a:r>
              <a:rPr lang="en-US" dirty="0"/>
              <a:t> data structure, also defined by Thrift IDL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API server saves experiment in registry server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API server adds a message to the experiment launch queue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64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(Progressively add to the diagram over several slides)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Orchestrator listens to the experiment launch queue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Validates experiment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Figures out set of tasks needed to execute the experiment, creates a Process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Adds a message to the process launch queue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804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Listens to the process launch queue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Runs each task in the DAG in turn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Looks up in the registry to find out how to submit jobs, how to run an application, etc.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Uses SSH/SCP for job submission and data movement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Uses email monitoring to monitor the job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Updates the experiment in the registry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81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Can generate client libraries for any number of languages using Apache Thrift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Examples of clients written in Java, PHP and Python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642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PGA is built on </a:t>
            </a:r>
            <a:r>
              <a:rPr lang="en-US" dirty="0" err="1"/>
              <a:t>Laravel</a:t>
            </a:r>
            <a:r>
              <a:rPr lang="en-US" dirty="0"/>
              <a:t> a PHP framework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Showcases the functionality that is exposed by </a:t>
            </a:r>
            <a:r>
              <a:rPr lang="en-US" dirty="0" err="1"/>
              <a:t>Airavata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Was originally intended as an example but it’s become the primary UI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507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open source service for identity and access 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Airavata</a:t>
            </a:r>
            <a:r>
              <a:rPr lang="en-US" dirty="0"/>
              <a:t> uses this for user authentication, using OpenID Connect protocol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Think: “sign in with Google”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http://</a:t>
            </a:r>
            <a:r>
              <a:rPr lang="en-US" dirty="0" err="1"/>
              <a:t>www.keycloak.org</a:t>
            </a:r>
            <a:r>
              <a:rPr lang="en-US" dirty="0"/>
              <a:t>/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 Red Hat, 200+ contributors on GitHub, 4,500+ merged PRs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 Open source (ALv2) identity and access management server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 Identity brokering; pluggable authentication mechanisms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 Authorization services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 Multi-tenanted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 Complete, well documented REST API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878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5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lum bright="-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1143000" y="4174567"/>
            <a:ext cx="6858000" cy="1437170"/>
          </a:xfrm>
        </p:spPr>
        <p:txBody>
          <a:bodyPr anchor="t" anchorCtr="1">
            <a:norm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400" i="1">
                <a:solidFill>
                  <a:schemeClr val="bg2">
                    <a:lumMod val="9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068501" y="6311899"/>
            <a:ext cx="1006999" cy="430036"/>
          </a:xfrm>
        </p:spPr>
        <p:txBody>
          <a:bodyPr/>
          <a:lstStyle/>
          <a:p>
            <a:fld id="{C358CDD8-5622-4D06-9165-8486FE73D54E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685800" y="1687139"/>
            <a:ext cx="7772400" cy="2324295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1243" y="273003"/>
            <a:ext cx="2029444" cy="761042"/>
          </a:xfrm>
          <a:prstGeom prst="rect">
            <a:avLst/>
          </a:prstGeom>
          <a:noFill/>
        </p:spPr>
      </p:pic>
      <p:grpSp>
        <p:nvGrpSpPr>
          <p:cNvPr id="23" name="Group 22"/>
          <p:cNvGrpSpPr/>
          <p:nvPr userDrawn="1"/>
        </p:nvGrpSpPr>
        <p:grpSpPr>
          <a:xfrm>
            <a:off x="306631" y="5870689"/>
            <a:ext cx="836369" cy="841408"/>
            <a:chOff x="238208" y="5839572"/>
            <a:chExt cx="856990" cy="862153"/>
          </a:xfrm>
        </p:grpSpPr>
        <p:sp>
          <p:nvSpPr>
            <p:cNvPr id="24" name="Oval 23"/>
            <p:cNvSpPr/>
            <p:nvPr userDrawn="1"/>
          </p:nvSpPr>
          <p:spPr>
            <a:xfrm>
              <a:off x="374618" y="5983014"/>
              <a:ext cx="540794" cy="54079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4" descr="https://www.nsf.gov/images/logos/nsf1.jpg"/>
            <p:cNvPicPr>
              <a:picLocks noChangeAspect="1" noChangeArrowheads="1"/>
            </p:cNvPicPr>
            <p:nvPr userDrawn="1"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208" y="5839572"/>
              <a:ext cx="856990" cy="862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Box 25"/>
          <p:cNvSpPr txBox="1"/>
          <p:nvPr userDrawn="1"/>
        </p:nvSpPr>
        <p:spPr>
          <a:xfrm>
            <a:off x="1199498" y="5941435"/>
            <a:ext cx="2041291" cy="646331"/>
          </a:xfrm>
          <a:prstGeom prst="rect">
            <a:avLst/>
          </a:prstGeom>
          <a:noFill/>
          <a:effectLst>
            <a:softEdge rad="101600"/>
          </a:effectLst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</a:rPr>
              <a:t>Award Number </a:t>
            </a:r>
          </a:p>
          <a:p>
            <a:r>
              <a:rPr lang="en-US" sz="1800" b="0" dirty="0">
                <a:solidFill>
                  <a:schemeClr val="bg1"/>
                </a:solidFill>
              </a:rPr>
              <a:t>ACI-1547611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726" y="109597"/>
            <a:ext cx="5352752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8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8688"/>
            <a:ext cx="8229600" cy="10972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599"/>
            <a:ext cx="8229600" cy="46277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869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586996"/>
            <a:ext cx="7886700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582471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2800" i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010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68688"/>
            <a:ext cx="8229600" cy="10972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85047"/>
            <a:ext cx="4057650" cy="461430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85047"/>
            <a:ext cx="4057650" cy="461430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36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2427"/>
            <a:ext cx="8229600" cy="10972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1356991"/>
            <a:ext cx="4040983" cy="77428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199" y="2218564"/>
            <a:ext cx="4040983" cy="37882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356991"/>
            <a:ext cx="4057650" cy="77428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218564"/>
            <a:ext cx="4057650" cy="37882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1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8689"/>
            <a:ext cx="8229600" cy="10972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04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963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965" y="243068"/>
            <a:ext cx="3368232" cy="14121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0" y="243069"/>
            <a:ext cx="4851495" cy="572655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965" y="1782501"/>
            <a:ext cx="3368232" cy="41976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55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 userDrawn="1"/>
        </p:nvSpPr>
        <p:spPr>
          <a:xfrm>
            <a:off x="0" y="0"/>
            <a:ext cx="9144000" cy="611830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3511" y="6213851"/>
            <a:ext cx="1513482" cy="56755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457200" y="249376"/>
            <a:ext cx="8229600" cy="1005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57200" y="1319511"/>
            <a:ext cx="8229600" cy="46798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4068501" y="6311899"/>
            <a:ext cx="1006999" cy="430036"/>
          </a:xfrm>
          <a:prstGeom prst="rect">
            <a:avLst/>
          </a:prstGeom>
        </p:spPr>
        <p:txBody>
          <a:bodyPr vert="horz" lIns="91440" tIns="45720" rIns="91440" bIns="45720" rtlCol="0" anchor="ctr" anchorCtr="1"/>
          <a:lstStyle>
            <a:lvl1pPr algn="r">
              <a:defRPr sz="1600">
                <a:solidFill>
                  <a:schemeClr val="bg2"/>
                </a:solidFill>
              </a:defRPr>
            </a:lvl1pPr>
          </a:lstStyle>
          <a:p>
            <a:fld id="{C358CDD8-5622-4D06-9165-8486FE73D5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168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284163" indent="-27305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SzPct val="11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238" indent="-27305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11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968375" indent="-27305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11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260475" indent="-27305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11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598613" indent="-27305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11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mailto:machrist@iu.edu" TargetMode="External"/><Relationship Id="rId3" Type="http://schemas.openxmlformats.org/officeDocument/2006/relationships/hyperlink" Target="https://sgrc.iu.edu/" TargetMode="External"/><Relationship Id="rId7" Type="http://schemas.openxmlformats.org/officeDocument/2006/relationships/hyperlink" Target="mailto:sgrc-iu-group@iu.edu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cigap.org/" TargetMode="External"/><Relationship Id="rId5" Type="http://schemas.openxmlformats.org/officeDocument/2006/relationships/hyperlink" Target="https://testdrive.airavata.org/" TargetMode="External"/><Relationship Id="rId10" Type="http://schemas.openxmlformats.org/officeDocument/2006/relationships/hyperlink" Target="mailto:smarru@iu.edu" TargetMode="External"/><Relationship Id="rId4" Type="http://schemas.openxmlformats.org/officeDocument/2006/relationships/hyperlink" Target="http://airavata.apache.org/" TargetMode="External"/><Relationship Id="rId9" Type="http://schemas.openxmlformats.org/officeDocument/2006/relationships/hyperlink" Target="mailto:marpierc@iu.edu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elcome.colostate.edu/" TargetMode="External"/><Relationship Id="rId13" Type="http://schemas.openxmlformats.org/officeDocument/2006/relationships/image" Target="../media/image15.jpeg"/><Relationship Id="rId18" Type="http://schemas.openxmlformats.org/officeDocument/2006/relationships/hyperlink" Target="http://unidata.ucar.edu/" TargetMode="External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19.jpeg"/><Relationship Id="rId7" Type="http://schemas.openxmlformats.org/officeDocument/2006/relationships/image" Target="../media/image12.jpeg"/><Relationship Id="rId12" Type="http://schemas.openxmlformats.org/officeDocument/2006/relationships/hyperlink" Target="http://www.indiana.edu/" TargetMode="External"/><Relationship Id="rId17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://www.itsc.uah.edu/" TargetMode="External"/><Relationship Id="rId20" Type="http://schemas.openxmlformats.org/officeDocument/2006/relationships/hyperlink" Target="http://www.uiuc.edu/" TargetMode="External"/><Relationship Id="rId1" Type="http://schemas.openxmlformats.org/officeDocument/2006/relationships/vmlDrawing" Target="../drawings/vmlDrawing1.vml"/><Relationship Id="rId6" Type="http://schemas.openxmlformats.org/officeDocument/2006/relationships/hyperlink" Target="http://www.ou.edu/" TargetMode="External"/><Relationship Id="rId11" Type="http://schemas.openxmlformats.org/officeDocument/2006/relationships/image" Target="../media/image14.jpeg"/><Relationship Id="rId5" Type="http://schemas.openxmlformats.org/officeDocument/2006/relationships/image" Target="../media/image11.png"/><Relationship Id="rId15" Type="http://schemas.openxmlformats.org/officeDocument/2006/relationships/image" Target="../media/image16.jpeg"/><Relationship Id="rId10" Type="http://schemas.openxmlformats.org/officeDocument/2006/relationships/hyperlink" Target="http://www.howard.edu/" TargetMode="External"/><Relationship Id="rId19" Type="http://schemas.openxmlformats.org/officeDocument/2006/relationships/image" Target="../media/image18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jpeg"/><Relationship Id="rId14" Type="http://schemas.openxmlformats.org/officeDocument/2006/relationships/hyperlink" Target="http://muweb.millersville.edu/" TargetMode="External"/><Relationship Id="rId22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Marcus Christie, Indiana University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Apache </a:t>
            </a:r>
            <a:r>
              <a:rPr lang="en-US" dirty="0" err="1"/>
              <a:t>Airavata</a:t>
            </a:r>
            <a:r>
              <a:rPr lang="en-US" dirty="0"/>
              <a:t> Open Source Framework</a:t>
            </a:r>
          </a:p>
        </p:txBody>
      </p:sp>
    </p:spTree>
    <p:extLst>
      <p:ext uri="{BB962C8B-B14F-4D97-AF65-F5344CB8AC3E}">
        <p14:creationId xmlns:p14="http://schemas.microsoft.com/office/powerpoint/2010/main" val="3595721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1B6DB-553C-DE43-87B6-095EA3803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Airavata</a:t>
            </a:r>
            <a:r>
              <a:rPr lang="en-US" dirty="0"/>
              <a:t> API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91F709-45F1-244E-BBC8-0AE7C7275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670FFC-D9C3-D847-96C7-39B17E6F2A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059056"/>
            <a:ext cx="4070275" cy="30527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9BB85F-767D-3641-BCA0-7AF39FC1C1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6381" y="1691572"/>
            <a:ext cx="3851238" cy="30019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C739DF-87D7-C74A-B823-7F9600E454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0410" y="3192547"/>
            <a:ext cx="4164035" cy="242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2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A4B69-3C53-B848-9D6B-5B01A9E04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PGA – reference implementation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822711-046A-064C-82FE-FF8CC12C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30E483-509A-9141-9B31-19C42D6CA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9783" y="1135611"/>
            <a:ext cx="5884433" cy="458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42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E34F1-5E80-EE4E-B489-85463F75C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- </a:t>
            </a:r>
            <a:r>
              <a:rPr lang="en-US" dirty="0" err="1"/>
              <a:t>Keycloak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613AF3-1A80-404D-9522-F9A5E278E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B7953B-8D30-B24D-A6CE-CA22A4D72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359" y="946673"/>
            <a:ext cx="7353059" cy="507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090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D25AD-A6F3-994A-94DE-026091A18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– </a:t>
            </a:r>
            <a:r>
              <a:rPr lang="en-US" dirty="0" err="1"/>
              <a:t>Keycloak</a:t>
            </a:r>
            <a:r>
              <a:rPr lang="en-US" dirty="0"/>
              <a:t> + </a:t>
            </a:r>
            <a:r>
              <a:rPr lang="en-US" dirty="0" err="1"/>
              <a:t>CILogon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05E372-4393-4F4E-8746-8711123D3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13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5D9BA03-DFAF-8645-B0DC-D87951A07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755" y="952052"/>
            <a:ext cx="7546489" cy="6007542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3C5B05-BCB2-EB41-9714-3B5B06D83A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293" y="952052"/>
            <a:ext cx="7637413" cy="60799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96131E-E288-DE45-BE1B-0C9DAE91CCD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292" y="952052"/>
            <a:ext cx="7637413" cy="60799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E4232C-9C2E-4C4C-8260-8012E5A338A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04" y="927225"/>
            <a:ext cx="7699787" cy="612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45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CE496-20CC-8C4F-991B-620530B80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– Credential Store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CABFD-8944-5449-87D9-6F73A1DE9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73065D-A5F1-CA49-B9ED-5325A46AE8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030273"/>
            <a:ext cx="5588598" cy="31890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550AE7-97BE-4745-B750-B7C51134DF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767" y="4219334"/>
            <a:ext cx="7932466" cy="14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23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77147-6B36-F24A-AE4C-AC2F3AE06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Sharing service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48D69A-B48C-6B47-A316-DDDE679DC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62D8455-FE05-ED41-90F9-A770E6B8F6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2531385"/>
              </p:ext>
            </p:extLst>
          </p:nvPr>
        </p:nvGraphicFramePr>
        <p:xfrm>
          <a:off x="0" y="1941430"/>
          <a:ext cx="5061473" cy="3774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5CFC955B-B087-FA4C-A81F-AA28BCB9199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8501" y="265507"/>
            <a:ext cx="4979521" cy="382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543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DC690-A238-EA42-8EE8-50FFD3B50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 </a:t>
            </a:r>
            <a:r>
              <a:rPr lang="en-US" dirty="0" err="1"/>
              <a:t>Airavata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98E70-E4ED-454E-89F8-B48731069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Multi-tenancy – can run several gateways on the same set of </a:t>
            </a:r>
            <a:r>
              <a:rPr lang="en-US" dirty="0" err="1"/>
              <a:t>Airavata</a:t>
            </a:r>
            <a:r>
              <a:rPr lang="en-US" dirty="0"/>
              <a:t> services</a:t>
            </a:r>
          </a:p>
          <a:p>
            <a:r>
              <a:rPr lang="en-US" dirty="0"/>
              <a:t>DevOps – </a:t>
            </a:r>
            <a:r>
              <a:rPr lang="en-US" dirty="0" err="1"/>
              <a:t>Ansible</a:t>
            </a:r>
            <a:r>
              <a:rPr lang="en-US" dirty="0"/>
              <a:t> scripts automate deployment and updates of gateways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9D629-97AB-BF49-897A-030A0AEBC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76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0E30C-C4C4-8B42-B1CD-EFAA6A57A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Gateways built on </a:t>
            </a:r>
            <a:r>
              <a:rPr lang="en-US" dirty="0" err="1"/>
              <a:t>Airavata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26ACF0-5253-1040-9589-451B121CA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EDA764-7BF5-5B48-BAFE-398C789F34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60" y="1179096"/>
            <a:ext cx="4141240" cy="29484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DBCBA5-FAF4-D945-973E-3F76EA0316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60" y="4253179"/>
            <a:ext cx="7021207" cy="17695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0563D1-22A8-B94C-A654-A91CBEC49F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5825" y="1179096"/>
            <a:ext cx="3141233" cy="2355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523D96-1F9D-E342-961A-3BAEA72070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6196" y="2494777"/>
            <a:ext cx="4200862" cy="35168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417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8C6BB-1BBB-594F-9829-289255B0C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Gateway Types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F63EBA-3CA8-DD44-87D6-9B0850FB6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E67C464-46E0-3844-AD9E-AA9B895ED1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0778728"/>
              </p:ext>
            </p:extLst>
          </p:nvPr>
        </p:nvGraphicFramePr>
        <p:xfrm>
          <a:off x="181986" y="1281113"/>
          <a:ext cx="8843681" cy="4355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C435EDA-8BD4-784C-8772-11EED8F4C12C}"/>
              </a:ext>
            </a:extLst>
          </p:cNvPr>
          <p:cNvSpPr txBox="1"/>
          <p:nvPr/>
        </p:nvSpPr>
        <p:spPr>
          <a:xfrm>
            <a:off x="1236681" y="5787615"/>
            <a:ext cx="6670637" cy="82898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Apache Airavata provides a platform for these types of gateways</a:t>
            </a:r>
          </a:p>
        </p:txBody>
      </p:sp>
    </p:spTree>
    <p:extLst>
      <p:ext uri="{BB962C8B-B14F-4D97-AF65-F5344CB8AC3E}">
        <p14:creationId xmlns:p14="http://schemas.microsoft.com/office/powerpoint/2010/main" val="272893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8C633-57AE-484C-BBE5-8AF17607E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dREG</a:t>
            </a:r>
            <a:r>
              <a:rPr lang="en-US" dirty="0"/>
              <a:t>: discriminative Regulatory Element detection from GRO-</a:t>
            </a:r>
            <a:r>
              <a:rPr lang="en-US" dirty="0" err="1"/>
              <a:t>seq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74221-1996-F24E-958F-22332B97F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599"/>
            <a:ext cx="5836024" cy="4627757"/>
          </a:xfrm>
        </p:spPr>
        <p:txBody>
          <a:bodyPr/>
          <a:lstStyle/>
          <a:p>
            <a:pPr marL="457200">
              <a:spcBef>
                <a:spcPts val="0"/>
              </a:spcBef>
              <a:buClrTx/>
              <a:buSzTx/>
            </a:pPr>
            <a:r>
              <a:rPr lang="en-US" dirty="0"/>
              <a:t>Prof. Charles </a:t>
            </a:r>
            <a:r>
              <a:rPr lang="en-US" dirty="0" err="1"/>
              <a:t>Danko</a:t>
            </a:r>
            <a:r>
              <a:rPr lang="en-US" dirty="0"/>
              <a:t> and Dr. </a:t>
            </a:r>
            <a:r>
              <a:rPr lang="en-US" dirty="0" err="1"/>
              <a:t>Zhong</a:t>
            </a:r>
            <a:r>
              <a:rPr lang="en-US" dirty="0"/>
              <a:t> Wang, Cornell</a:t>
            </a:r>
          </a:p>
          <a:p>
            <a:pPr marL="457200">
              <a:spcBef>
                <a:spcPts val="0"/>
              </a:spcBef>
              <a:buClrTx/>
              <a:buSzTx/>
            </a:pPr>
            <a:r>
              <a:rPr lang="en-US" dirty="0" err="1"/>
              <a:t>dREG</a:t>
            </a:r>
            <a:r>
              <a:rPr lang="en-US" dirty="0"/>
              <a:t>: Identification of the genomic regions that regulate transcription </a:t>
            </a:r>
          </a:p>
          <a:p>
            <a:pPr marL="682625" lvl="1">
              <a:spcBef>
                <a:spcPts val="0"/>
              </a:spcBef>
              <a:buClrTx/>
              <a:buSzTx/>
            </a:pPr>
            <a:r>
              <a:rPr lang="en-US" dirty="0"/>
              <a:t> Genetic basis of many diseases</a:t>
            </a:r>
          </a:p>
          <a:p>
            <a:pPr marL="457200">
              <a:spcBef>
                <a:spcPts val="0"/>
              </a:spcBef>
              <a:buClrTx/>
              <a:buSzTx/>
            </a:pPr>
            <a:r>
              <a:rPr lang="en-US" dirty="0"/>
              <a:t>Code is actively developed</a:t>
            </a:r>
          </a:p>
          <a:p>
            <a:pPr marL="457200">
              <a:spcBef>
                <a:spcPts val="0"/>
              </a:spcBef>
              <a:buClrTx/>
              <a:buSzTx/>
            </a:pPr>
            <a:r>
              <a:rPr lang="en-US" dirty="0"/>
              <a:t>You may not have local resources for running it.</a:t>
            </a:r>
          </a:p>
          <a:p>
            <a:pPr marL="682625" lvl="1">
              <a:spcBef>
                <a:spcPts val="0"/>
              </a:spcBef>
              <a:buClrTx/>
              <a:buSzTx/>
            </a:pPr>
            <a:r>
              <a:rPr lang="en-US" dirty="0"/>
              <a:t>Traditional MPI and GPU versions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B639D-318A-8E46-AD4F-4102FA77D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919D12-C43C-B849-93FB-BAF311D51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8381" y="2102471"/>
            <a:ext cx="2886527" cy="265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16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Myself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2</a:t>
            </a:fld>
            <a:endParaRPr lang="en-US"/>
          </a:p>
        </p:txBody>
      </p:sp>
      <p:pic>
        <p:nvPicPr>
          <p:cNvPr id="5" name="Shape 68">
            <a:extLst>
              <a:ext uri="{FF2B5EF4-FFF2-40B4-BE49-F238E27FC236}">
                <a16:creationId xmlns:a16="http://schemas.microsoft.com/office/drawing/2014/main" id="{430C433C-7816-644C-9FC8-A0DD2EEBED29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697" y="1265968"/>
            <a:ext cx="4258729" cy="963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99" descr="SciGaP-main-graphic.png">
            <a:extLst>
              <a:ext uri="{FF2B5EF4-FFF2-40B4-BE49-F238E27FC236}">
                <a16:creationId xmlns:a16="http://schemas.microsoft.com/office/drawing/2014/main" id="{60ED7936-37EA-FD47-AA00-DA1334F7D5F3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228" y="2481783"/>
            <a:ext cx="4024393" cy="3581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92ECC2-57B6-3D4F-A966-A1084427EF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0415" y="849529"/>
            <a:ext cx="3869882" cy="31523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79E043-2F0C-464E-91A4-C3C340E5719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369484"/>
            <a:ext cx="4475181" cy="131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77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4D14F-E651-0348-B5E6-9A349AC9D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dREG</a:t>
            </a:r>
            <a:r>
              <a:rPr lang="en-US" dirty="0"/>
              <a:t>: Software as a 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D786E-19ED-6C49-A54D-0D0979D6F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Instead of requiring users to download and install the code, deliver it through a gateway.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5627DB-5555-3A4C-91AD-CAC54471E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7650F8-72D0-1841-B751-E9704258C4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709" y="3050927"/>
            <a:ext cx="4141240" cy="29484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99AFFE-1BCD-CB47-8249-9FF9C46732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7871" y="1833042"/>
            <a:ext cx="3917438" cy="4148323"/>
          </a:xfrm>
          <a:prstGeom prst="rect">
            <a:avLst/>
          </a:prstGeom>
          <a:ln>
            <a:solidFill>
              <a:schemeClr val="dk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9BE4F2-0A01-034F-9620-A9617AA16727}"/>
              </a:ext>
            </a:extLst>
          </p:cNvPr>
          <p:cNvSpPr txBox="1"/>
          <p:nvPr/>
        </p:nvSpPr>
        <p:spPr>
          <a:xfrm>
            <a:off x="3447454" y="4742239"/>
            <a:ext cx="1728004" cy="15696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And integrate third party Web tools</a:t>
            </a:r>
          </a:p>
        </p:txBody>
      </p:sp>
    </p:spTree>
    <p:extLst>
      <p:ext uri="{BB962C8B-B14F-4D97-AF65-F5344CB8AC3E}">
        <p14:creationId xmlns:p14="http://schemas.microsoft.com/office/powerpoint/2010/main" val="3578577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C7F84-B731-2449-87C2-C2485635B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SEAGrid</a:t>
            </a:r>
            <a:r>
              <a:rPr lang="en-US" dirty="0"/>
              <a:t> – Science Domain Gateway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1F6AA-4739-B446-9A53-DCFE5311E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B0B359-4517-BC4A-B7DB-260D7D1083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059056"/>
            <a:ext cx="4368368" cy="32762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1FB901-9B0C-7B46-B3D7-5A726FC8D4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4450" y="2302136"/>
            <a:ext cx="4512882" cy="360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78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60DB0-3F23-A545-A9EC-FC6484FB6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University of South Dakota Campus Gateway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B0B97-D4DC-8441-BE3A-23C5C9B14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371599"/>
            <a:ext cx="5524052" cy="4627757"/>
          </a:xfrm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Provide simplified access to campus computing resources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Use campus identities all the way through (no community accounts)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Simplify bridging between campus resources and XSEDE.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6FCE08-8518-EF40-912F-D7AD6715F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E82C98-98F1-EE47-A713-5C47129881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1253" y="1371599"/>
            <a:ext cx="3020559" cy="4027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582890-D2CA-DF46-A13B-83E6B6D627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06597"/>
            <a:ext cx="7021207" cy="176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320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AB97F-5782-8446-88E7-54B80A56A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Simvascular</a:t>
            </a:r>
            <a:r>
              <a:rPr lang="en-US" dirty="0"/>
              <a:t> – Classroom Gateway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CB3F71-60B6-C348-BDF5-5C852FBA9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1B504B-8BE9-7949-9158-DCA9E1F174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2357" y="1265968"/>
            <a:ext cx="6379285" cy="534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774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D6498-BE0A-6C47-9094-EB06D240D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Airavata</a:t>
            </a:r>
            <a:r>
              <a:rPr lang="en-US" dirty="0"/>
              <a:t> as a Platform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59753-779B-7146-B911-48A12CC9FD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Django Portal</a:t>
            </a:r>
          </a:p>
          <a:p>
            <a:r>
              <a:rPr lang="en-US" dirty="0"/>
              <a:t>Helix based task execution</a:t>
            </a:r>
          </a:p>
          <a:p>
            <a:r>
              <a:rPr lang="en-US" dirty="0"/>
              <a:t>Group based authorization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10F84E-1DCF-724B-A924-EC3D96BF0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8626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32FB1-6CD6-D54B-9080-316CCBB88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Django Portal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B95ABF-127D-9841-A83B-9BD018B67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CBF776-BBC1-8F4B-AAF3-7DCE8DEFE4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598" y="1148400"/>
            <a:ext cx="6848803" cy="399315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CABF144-62E9-6649-B9AE-811CF1EA3F8D}"/>
              </a:ext>
            </a:extLst>
          </p:cNvPr>
          <p:cNvGrpSpPr/>
          <p:nvPr/>
        </p:nvGrpSpPr>
        <p:grpSpPr>
          <a:xfrm>
            <a:off x="162180" y="1836922"/>
            <a:ext cx="8859668" cy="4326416"/>
            <a:chOff x="162180" y="1836922"/>
            <a:chExt cx="8859668" cy="432641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E476D5A-A532-4D44-8C68-ED188F53060D}"/>
                </a:ext>
              </a:extLst>
            </p:cNvPr>
            <p:cNvSpPr/>
            <p:nvPr/>
          </p:nvSpPr>
          <p:spPr>
            <a:xfrm>
              <a:off x="3159011" y="1836923"/>
              <a:ext cx="3096804" cy="38208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B1DA03E-3DD2-714A-89CB-9B5A9B7AAC27}"/>
                </a:ext>
              </a:extLst>
            </p:cNvPr>
            <p:cNvSpPr/>
            <p:nvPr/>
          </p:nvSpPr>
          <p:spPr>
            <a:xfrm>
              <a:off x="3334419" y="3583436"/>
              <a:ext cx="924690" cy="185745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REST API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88B1F20-8A6A-6941-95F8-62AC55AA25AF}"/>
                </a:ext>
              </a:extLst>
            </p:cNvPr>
            <p:cNvSpPr/>
            <p:nvPr/>
          </p:nvSpPr>
          <p:spPr>
            <a:xfrm>
              <a:off x="162180" y="1836922"/>
              <a:ext cx="1663430" cy="382087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0F20DDB3-5DE7-1B49-A934-9AE038CF3B27}"/>
                </a:ext>
              </a:extLst>
            </p:cNvPr>
            <p:cNvSpPr/>
            <p:nvPr/>
          </p:nvSpPr>
          <p:spPr>
            <a:xfrm>
              <a:off x="1646409" y="4206267"/>
              <a:ext cx="1663430" cy="611794"/>
            </a:xfrm>
            <a:prstGeom prst="right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9B436CE-0314-7C4B-BDA6-E512CBB77ECC}"/>
                </a:ext>
              </a:extLst>
            </p:cNvPr>
            <p:cNvSpPr/>
            <p:nvPr/>
          </p:nvSpPr>
          <p:spPr>
            <a:xfrm>
              <a:off x="4670638" y="1974977"/>
              <a:ext cx="510342" cy="3465915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Python High level API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A812CD8-8872-0E4D-BE3B-88B71AF297D5}"/>
                </a:ext>
              </a:extLst>
            </p:cNvPr>
            <p:cNvSpPr/>
            <p:nvPr/>
          </p:nvSpPr>
          <p:spPr>
            <a:xfrm>
              <a:off x="5592509" y="1974977"/>
              <a:ext cx="517236" cy="3465915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dirty="0" err="1">
                  <a:solidFill>
                    <a:sysClr val="windowText" lastClr="000000"/>
                  </a:solidFill>
                </a:rPr>
                <a:t>Airavata</a:t>
              </a:r>
              <a:r>
                <a:rPr lang="en-US" dirty="0">
                  <a:solidFill>
                    <a:sysClr val="windowText" lastClr="000000"/>
                  </a:solidFill>
                </a:rPr>
                <a:t> API Client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16D9B0-ABB8-5E47-A6ED-B988F5DE08F2}"/>
                </a:ext>
              </a:extLst>
            </p:cNvPr>
            <p:cNvSpPr/>
            <p:nvPr/>
          </p:nvSpPr>
          <p:spPr>
            <a:xfrm>
              <a:off x="323694" y="3583436"/>
              <a:ext cx="1340401" cy="185745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Dynamic UI</a:t>
              </a: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3A99198-E3D3-6042-9143-2215300FADDF}"/>
                </a:ext>
              </a:extLst>
            </p:cNvPr>
            <p:cNvSpPr txBox="1"/>
            <p:nvPr/>
          </p:nvSpPr>
          <p:spPr>
            <a:xfrm>
              <a:off x="433484" y="1974977"/>
              <a:ext cx="11208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Portal Page</a:t>
              </a:r>
            </a:p>
          </p:txBody>
        </p:sp>
        <p:sp>
          <p:nvSpPr>
            <p:cNvPr id="16" name="Left Arrow 15">
              <a:extLst>
                <a:ext uri="{FF2B5EF4-FFF2-40B4-BE49-F238E27FC236}">
                  <a16:creationId xmlns:a16="http://schemas.microsoft.com/office/drawing/2014/main" id="{EB532952-49D3-1147-AF2E-3E0FCC50ECDD}"/>
                </a:ext>
              </a:extLst>
            </p:cNvPr>
            <p:cNvSpPr/>
            <p:nvPr/>
          </p:nvSpPr>
          <p:spPr>
            <a:xfrm>
              <a:off x="1825609" y="2490693"/>
              <a:ext cx="1333401" cy="610608"/>
            </a:xfrm>
            <a:prstGeom prst="left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Plaque 16">
              <a:extLst>
                <a:ext uri="{FF2B5EF4-FFF2-40B4-BE49-F238E27FC236}">
                  <a16:creationId xmlns:a16="http://schemas.microsoft.com/office/drawing/2014/main" id="{E5C47005-75CC-1C4A-A46B-E67B86173387}"/>
                </a:ext>
              </a:extLst>
            </p:cNvPr>
            <p:cNvSpPr/>
            <p:nvPr/>
          </p:nvSpPr>
          <p:spPr>
            <a:xfrm>
              <a:off x="456007" y="4281047"/>
              <a:ext cx="1061461" cy="1074027"/>
            </a:xfrm>
            <a:prstGeom prst="plaqu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ysClr val="windowText" lastClr="000000"/>
                  </a:solidFill>
                </a:rPr>
                <a:t>CustUI</a:t>
              </a:r>
              <a:r>
                <a:rPr lang="en-US" dirty="0">
                  <a:solidFill>
                    <a:sysClr val="windowText" lastClr="000000"/>
                  </a:solidFill>
                </a:rPr>
                <a:t> Comp</a:t>
              </a:r>
            </a:p>
          </p:txBody>
        </p:sp>
        <p:sp>
          <p:nvSpPr>
            <p:cNvPr id="18" name="Cloud 17">
              <a:extLst>
                <a:ext uri="{FF2B5EF4-FFF2-40B4-BE49-F238E27FC236}">
                  <a16:creationId xmlns:a16="http://schemas.microsoft.com/office/drawing/2014/main" id="{946AE859-4CEF-6B4D-914F-A39215682541}"/>
                </a:ext>
              </a:extLst>
            </p:cNvPr>
            <p:cNvSpPr/>
            <p:nvPr/>
          </p:nvSpPr>
          <p:spPr>
            <a:xfrm>
              <a:off x="6925910" y="3472031"/>
              <a:ext cx="2095938" cy="2088292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Airavata</a:t>
              </a:r>
              <a:r>
                <a:rPr lang="en-US" dirty="0"/>
                <a:t> Middleware</a:t>
              </a:r>
            </a:p>
          </p:txBody>
        </p:sp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D87AE5C1-6E7C-EE4A-A50C-DA137F0030E9}"/>
                </a:ext>
              </a:extLst>
            </p:cNvPr>
            <p:cNvSpPr/>
            <p:nvPr/>
          </p:nvSpPr>
          <p:spPr>
            <a:xfrm>
              <a:off x="6109745" y="4206266"/>
              <a:ext cx="816165" cy="611794"/>
            </a:xfrm>
            <a:prstGeom prst="right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ight Arrow 19">
              <a:extLst>
                <a:ext uri="{FF2B5EF4-FFF2-40B4-BE49-F238E27FC236}">
                  <a16:creationId xmlns:a16="http://schemas.microsoft.com/office/drawing/2014/main" id="{503EF249-F50B-FD48-AED5-51FC498E75A5}"/>
                </a:ext>
              </a:extLst>
            </p:cNvPr>
            <p:cNvSpPr/>
            <p:nvPr/>
          </p:nvSpPr>
          <p:spPr>
            <a:xfrm>
              <a:off x="4258139" y="4206267"/>
              <a:ext cx="412500" cy="611794"/>
            </a:xfrm>
            <a:prstGeom prst="right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Arrow 20">
              <a:extLst>
                <a:ext uri="{FF2B5EF4-FFF2-40B4-BE49-F238E27FC236}">
                  <a16:creationId xmlns:a16="http://schemas.microsoft.com/office/drawing/2014/main" id="{43FEA96D-6C94-9145-A987-D6926D0B617A}"/>
                </a:ext>
              </a:extLst>
            </p:cNvPr>
            <p:cNvSpPr/>
            <p:nvPr/>
          </p:nvSpPr>
          <p:spPr>
            <a:xfrm>
              <a:off x="5180009" y="4206267"/>
              <a:ext cx="412500" cy="611794"/>
            </a:xfrm>
            <a:prstGeom prst="right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25F5E62-FCC5-3D4C-B281-6795ED162294}"/>
                </a:ext>
              </a:extLst>
            </p:cNvPr>
            <p:cNvSpPr txBox="1"/>
            <p:nvPr/>
          </p:nvSpPr>
          <p:spPr>
            <a:xfrm>
              <a:off x="3309839" y="1974977"/>
              <a:ext cx="11545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Django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12AF842-D12F-304E-8234-4CC12BAEC757}"/>
                </a:ext>
              </a:extLst>
            </p:cNvPr>
            <p:cNvSpPr txBox="1"/>
            <p:nvPr/>
          </p:nvSpPr>
          <p:spPr>
            <a:xfrm>
              <a:off x="323694" y="5794006"/>
              <a:ext cx="16634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Web Browser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B7129A6-4603-3C43-A156-9C1A829B2C37}"/>
                </a:ext>
              </a:extLst>
            </p:cNvPr>
            <p:cNvSpPr txBox="1"/>
            <p:nvPr/>
          </p:nvSpPr>
          <p:spPr>
            <a:xfrm>
              <a:off x="4094094" y="5794005"/>
              <a:ext cx="16634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Web Server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97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A48F1-0831-EC42-9C84-0B73BA425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 UI Components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E6622D-AE5B-0B41-AA5F-FAD4A3924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26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869EFCB-ADCE-BB41-9720-2D4D1BA45B1F}"/>
              </a:ext>
            </a:extLst>
          </p:cNvPr>
          <p:cNvGrpSpPr/>
          <p:nvPr/>
        </p:nvGrpSpPr>
        <p:grpSpPr>
          <a:xfrm>
            <a:off x="457200" y="1265968"/>
            <a:ext cx="5529431" cy="2163032"/>
            <a:chOff x="457200" y="1265968"/>
            <a:chExt cx="5529431" cy="21630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7C9C3D4-91AF-1F45-A0FB-94EA0B3A0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" y="1265968"/>
              <a:ext cx="5529431" cy="19477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F9C7F19-FEC1-B44F-A8CB-360F4F1A16AE}"/>
                </a:ext>
              </a:extLst>
            </p:cNvPr>
            <p:cNvSpPr txBox="1"/>
            <p:nvPr/>
          </p:nvSpPr>
          <p:spPr>
            <a:xfrm>
              <a:off x="457200" y="3182779"/>
              <a:ext cx="213552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/>
                <a:t>Image credit: </a:t>
              </a:r>
              <a:r>
                <a:rPr lang="en-US" sz="1000" i="1" dirty="0" err="1"/>
                <a:t>leafletjs.com</a:t>
              </a:r>
              <a:r>
                <a:rPr lang="en-US" sz="1000" i="1" dirty="0"/>
                <a:t> website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8BD0910-165F-7D4B-9A03-CB02311479D7}"/>
              </a:ext>
            </a:extLst>
          </p:cNvPr>
          <p:cNvGrpSpPr/>
          <p:nvPr/>
        </p:nvGrpSpPr>
        <p:grpSpPr>
          <a:xfrm>
            <a:off x="457200" y="3517259"/>
            <a:ext cx="2581156" cy="2491144"/>
            <a:chOff x="2853000" y="3305889"/>
            <a:chExt cx="2581156" cy="249114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FA0205D-6B04-F048-B6F6-897D9D3FF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53000" y="3305889"/>
              <a:ext cx="2222500" cy="22225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1EFF12E-7375-E041-AB23-22E495AB72C7}"/>
                </a:ext>
              </a:extLst>
            </p:cNvPr>
            <p:cNvSpPr txBox="1"/>
            <p:nvPr/>
          </p:nvSpPr>
          <p:spPr>
            <a:xfrm>
              <a:off x="2853000" y="5550812"/>
              <a:ext cx="25811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/>
                <a:t>Image credit: </a:t>
              </a:r>
              <a:r>
                <a:rPr lang="en-US" sz="1000" i="1" dirty="0" err="1"/>
                <a:t>jmol.sourceforge.net</a:t>
              </a:r>
              <a:r>
                <a:rPr lang="en-US" sz="1000" i="1" dirty="0"/>
                <a:t> website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03355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02053-79AD-EA46-8805-5C8DFBCF2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8688"/>
            <a:ext cx="8229600" cy="1097280"/>
          </a:xfrm>
        </p:spPr>
        <p:txBody>
          <a:bodyPr/>
          <a:lstStyle/>
          <a:p>
            <a:r>
              <a:rPr lang="en-US" dirty="0"/>
              <a:t>Helix-based Task Execution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C3CF3-6063-2C41-B6FA-C0CF03946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575A32-E644-1048-9864-F168D77F6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27</a:t>
            </a:fld>
            <a:endParaRPr lang="en-US"/>
          </a:p>
        </p:txBody>
      </p:sp>
      <p:pic>
        <p:nvPicPr>
          <p:cNvPr id="1026" name="Picture 2" descr="https://lh6.googleusercontent.com/c1T2KIYy8TBV7cLtygH_i0BHyIKS8mCY9zhNyqhrNkgSA7nQuwoQODldkDVgneitj8U8GVH9lV276eN7pLrbzVn_kX_RBvq9GmToPw3vZCfeuf5O-mM9JaJCc7YLefXBr00bb0ER">
            <a:extLst>
              <a:ext uri="{FF2B5EF4-FFF2-40B4-BE49-F238E27FC236}">
                <a16:creationId xmlns:a16="http://schemas.microsoft.com/office/drawing/2014/main" id="{3F854EF8-A8F0-4545-A0BF-3AB498A49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265968"/>
            <a:ext cx="7924800" cy="452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9925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B5A16-B862-104B-A982-07E84FDFA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Group-based Authorization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ED692-BA5B-7F41-BD27-9AFD333C3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Currently, authorization based on statically defined roles</a:t>
            </a:r>
          </a:p>
          <a:p>
            <a:r>
              <a:rPr lang="en-US" dirty="0"/>
              <a:t>Group-based authorization gives gateway admins more fine-grained control</a:t>
            </a:r>
          </a:p>
          <a:p>
            <a:r>
              <a:rPr lang="en-US" dirty="0"/>
              <a:t>But also opens the door to allowing users to share resources and applications with other users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3F9A1F-396B-FA4B-9864-9A4B11E94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2564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0B284-AF06-7B4D-911E-631290674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5908F-C5B3-114F-8E1D-C0FF56761D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Apache </a:t>
            </a:r>
            <a:r>
              <a:rPr lang="en-US" dirty="0" err="1"/>
              <a:t>Airavata</a:t>
            </a:r>
            <a:r>
              <a:rPr lang="en-US" dirty="0"/>
              <a:t> has been used as the basis for several kinds of gateways</a:t>
            </a:r>
          </a:p>
          <a:p>
            <a:r>
              <a:rPr lang="en-US" dirty="0"/>
              <a:t>If you are interested in an </a:t>
            </a:r>
            <a:r>
              <a:rPr lang="en-US" dirty="0" err="1"/>
              <a:t>Airavata</a:t>
            </a:r>
            <a:r>
              <a:rPr lang="en-US" dirty="0"/>
              <a:t> gateway, we’re here to help</a:t>
            </a:r>
          </a:p>
          <a:p>
            <a:r>
              <a:rPr lang="en-US" dirty="0"/>
              <a:t>Get involved! Help shape the future of </a:t>
            </a:r>
            <a:r>
              <a:rPr lang="en-US" dirty="0" err="1"/>
              <a:t>Airavata</a:t>
            </a:r>
            <a:r>
              <a:rPr lang="en-US" dirty="0"/>
              <a:t> by contributing feedback and code.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ED8387-1259-2D48-8F1F-BF0290F3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034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F49AC-1C9B-544B-9E9D-15795F46B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5B1A17-9481-2342-A60E-3FC7B7D4B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36CCD9E-F473-224F-A9A1-18FA26A2B6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9064226"/>
              </p:ext>
            </p:extLst>
          </p:nvPr>
        </p:nvGraphicFramePr>
        <p:xfrm>
          <a:off x="819150" y="717328"/>
          <a:ext cx="7505700" cy="500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972701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Science Gateways Research Center</a:t>
            </a:r>
          </a:p>
          <a:p>
            <a:pPr lvl="1"/>
            <a:r>
              <a:rPr lang="en-US" dirty="0">
                <a:hlinkClick r:id="rId3"/>
              </a:rPr>
              <a:t>https://sgrc.iu.edu/</a:t>
            </a:r>
            <a:endParaRPr lang="en-US" dirty="0"/>
          </a:p>
          <a:p>
            <a:r>
              <a:rPr lang="en-US" dirty="0"/>
              <a:t>Apache Airavata Open Source Science Gateway Software</a:t>
            </a:r>
          </a:p>
          <a:p>
            <a:pPr lvl="1"/>
            <a:r>
              <a:rPr lang="en-US" dirty="0">
                <a:hlinkClick r:id="rId4"/>
              </a:rPr>
              <a:t>http://airavata.apache.org/</a:t>
            </a:r>
            <a:endParaRPr lang="en-US" dirty="0"/>
          </a:p>
          <a:p>
            <a:pPr lvl="1"/>
            <a:r>
              <a:rPr lang="en-US" dirty="0"/>
              <a:t>Create a free demo account at </a:t>
            </a:r>
            <a:r>
              <a:rPr lang="en-US" dirty="0">
                <a:hlinkClick r:id="rId5"/>
              </a:rPr>
              <a:t>https://testdrive.airavata.org</a:t>
            </a:r>
            <a:endParaRPr lang="en-US" dirty="0"/>
          </a:p>
          <a:p>
            <a:pPr lvl="1"/>
            <a:r>
              <a:rPr lang="en-US" dirty="0"/>
              <a:t>Request a gateway at </a:t>
            </a:r>
            <a:r>
              <a:rPr lang="en-US" dirty="0">
                <a:hlinkClick r:id="rId6"/>
              </a:rPr>
              <a:t>https://</a:t>
            </a:r>
            <a:r>
              <a:rPr lang="en-US" dirty="0" err="1">
                <a:hlinkClick r:id="rId6"/>
              </a:rPr>
              <a:t>scigap.org</a:t>
            </a:r>
            <a:endParaRPr lang="en-US" dirty="0"/>
          </a:p>
          <a:p>
            <a:r>
              <a:rPr lang="en-US" dirty="0"/>
              <a:t>Contact</a:t>
            </a:r>
          </a:p>
          <a:p>
            <a:pPr lvl="1"/>
            <a:r>
              <a:rPr lang="en-US" dirty="0"/>
              <a:t>Center email: </a:t>
            </a:r>
            <a:r>
              <a:rPr lang="en-US" dirty="0">
                <a:hlinkClick r:id="rId7"/>
              </a:rPr>
              <a:t>sgrc-iu-group@iu.edu</a:t>
            </a:r>
            <a:endParaRPr lang="en-US" dirty="0"/>
          </a:p>
          <a:p>
            <a:pPr lvl="1"/>
            <a:r>
              <a:rPr lang="en-US" dirty="0"/>
              <a:t>Marcus Christie: </a:t>
            </a:r>
            <a:r>
              <a:rPr lang="en-US" dirty="0" err="1">
                <a:hlinkClick r:id="rId8"/>
              </a:rPr>
              <a:t>machrist@iu.edu</a:t>
            </a:r>
            <a:endParaRPr lang="en-US" dirty="0"/>
          </a:p>
          <a:p>
            <a:pPr lvl="1"/>
            <a:r>
              <a:rPr lang="en-US" dirty="0"/>
              <a:t>Marlon Pierce (Director): </a:t>
            </a:r>
            <a:r>
              <a:rPr lang="en-US" dirty="0">
                <a:hlinkClick r:id="rId9"/>
              </a:rPr>
              <a:t>marpierc@iu.edu</a:t>
            </a:r>
            <a:endParaRPr lang="en-US" dirty="0"/>
          </a:p>
          <a:p>
            <a:pPr lvl="1"/>
            <a:r>
              <a:rPr lang="en-US" dirty="0"/>
              <a:t>Suresh </a:t>
            </a:r>
            <a:r>
              <a:rPr lang="en-US" dirty="0" err="1"/>
              <a:t>Marru</a:t>
            </a:r>
            <a:r>
              <a:rPr lang="en-US" dirty="0"/>
              <a:t> (Deputy Director): </a:t>
            </a:r>
            <a:r>
              <a:rPr lang="en-US" dirty="0">
                <a:hlinkClick r:id="rId10"/>
              </a:rPr>
              <a:t>smarru@iu.edu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825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EC010-3E3A-4846-A5CD-0A60C347B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</a:t>
            </a:r>
            <a:r>
              <a:rPr lang="en-US" dirty="0" err="1"/>
              <a:t>Airavata</a:t>
            </a:r>
            <a:r>
              <a:rPr lang="en-US" dirty="0"/>
              <a:t> - LEAD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1709C6-0393-3141-949B-03D1E8BFD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5" name="Object 2">
            <a:extLst>
              <a:ext uri="{FF2B5EF4-FFF2-40B4-BE49-F238E27FC236}">
                <a16:creationId xmlns:a16="http://schemas.microsoft.com/office/drawing/2014/main" id="{E58AB0CA-6745-9E47-817C-E0D6684AF4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2472245"/>
              </p:ext>
            </p:extLst>
          </p:nvPr>
        </p:nvGraphicFramePr>
        <p:xfrm>
          <a:off x="2939256" y="2152650"/>
          <a:ext cx="3265488" cy="315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Photo Editor Photo" r:id="rId4" imgW="7659169" imgH="7400000" progId="MSPhotoEd.3">
                  <p:embed/>
                </p:oleObj>
              </mc:Choice>
              <mc:Fallback>
                <p:oleObj name="Photo Editor Photo" r:id="rId4" imgW="7659169" imgH="7400000" progId="MSPhotoEd.3">
                  <p:embed/>
                  <p:pic>
                    <p:nvPicPr>
                      <p:cNvPr id="144077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9256" y="2152650"/>
                        <a:ext cx="3265488" cy="315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3" descr="University of Oklahoma">
            <a:hlinkClick r:id="rId6"/>
            <a:extLst>
              <a:ext uri="{FF2B5EF4-FFF2-40B4-BE49-F238E27FC236}">
                <a16:creationId xmlns:a16="http://schemas.microsoft.com/office/drawing/2014/main" id="{56D9676F-CDAA-7249-BA7E-9A0EED866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3394" y="1217612"/>
            <a:ext cx="2347912" cy="5699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olorado State University">
            <a:hlinkClick r:id="rId8"/>
            <a:extLst>
              <a:ext uri="{FF2B5EF4-FFF2-40B4-BE49-F238E27FC236}">
                <a16:creationId xmlns:a16="http://schemas.microsoft.com/office/drawing/2014/main" id="{EED0BD5B-381B-1342-9AF1-23718A3A9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695" y="3457575"/>
            <a:ext cx="2447925" cy="601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Howard University">
            <a:hlinkClick r:id="rId10"/>
            <a:extLst>
              <a:ext uri="{FF2B5EF4-FFF2-40B4-BE49-F238E27FC236}">
                <a16:creationId xmlns:a16="http://schemas.microsoft.com/office/drawing/2014/main" id="{2B21A81C-F169-A246-A6C0-A1FDF422B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395" y="4957763"/>
            <a:ext cx="2446337" cy="5984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ndiana University">
            <a:hlinkClick r:id="rId12"/>
            <a:extLst>
              <a:ext uri="{FF2B5EF4-FFF2-40B4-BE49-F238E27FC236}">
                <a16:creationId xmlns:a16="http://schemas.microsoft.com/office/drawing/2014/main" id="{CA20660C-E612-C04B-A1EF-D52FC581C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2832" y="1220787"/>
            <a:ext cx="2379663" cy="577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Millersville University">
            <a:hlinkClick r:id="rId14"/>
            <a:extLst>
              <a:ext uri="{FF2B5EF4-FFF2-40B4-BE49-F238E27FC236}">
                <a16:creationId xmlns:a16="http://schemas.microsoft.com/office/drawing/2014/main" id="{A7C6A990-D2BE-A742-BDB9-3B0737810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6294" y="5729287"/>
            <a:ext cx="2387600" cy="5826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University of Alabama-Huntsville">
            <a:hlinkClick r:id="rId16"/>
            <a:extLst>
              <a:ext uri="{FF2B5EF4-FFF2-40B4-BE49-F238E27FC236}">
                <a16:creationId xmlns:a16="http://schemas.microsoft.com/office/drawing/2014/main" id="{C8C5BB4D-3769-4C49-9367-3D53FDA5C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1456" y="3462338"/>
            <a:ext cx="2495550" cy="6127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UCAR-Unidata">
            <a:hlinkClick r:id="rId18"/>
            <a:extLst>
              <a:ext uri="{FF2B5EF4-FFF2-40B4-BE49-F238E27FC236}">
                <a16:creationId xmlns:a16="http://schemas.microsoft.com/office/drawing/2014/main" id="{5691D961-1FCB-D744-B206-2C45D8436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807" y="2179638"/>
            <a:ext cx="2405063" cy="587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University of Illinois, Urbana-Champaign">
            <a:hlinkClick r:id="rId20"/>
            <a:extLst>
              <a:ext uri="{FF2B5EF4-FFF2-40B4-BE49-F238E27FC236}">
                <a16:creationId xmlns:a16="http://schemas.microsoft.com/office/drawing/2014/main" id="{F0C0BFEC-8EAE-8644-95D7-342C9575D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2095" y="4954588"/>
            <a:ext cx="2439987" cy="593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unc">
            <a:extLst>
              <a:ext uri="{FF2B5EF4-FFF2-40B4-BE49-F238E27FC236}">
                <a16:creationId xmlns:a16="http://schemas.microsoft.com/office/drawing/2014/main" id="{9B5394F1-5C92-8946-8E5A-2CEF22FF9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2094" y="2124075"/>
            <a:ext cx="2470150" cy="606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600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01788-DCDD-7541-9BB8-30E74282D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</a:t>
            </a:r>
            <a:r>
              <a:rPr lang="en-US" dirty="0" err="1"/>
              <a:t>Airavata</a:t>
            </a:r>
            <a:r>
              <a:rPr lang="en-US" dirty="0"/>
              <a:t> - Apache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B499E-7A2F-B244-88BD-7807B12896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Suresh </a:t>
            </a:r>
            <a:r>
              <a:rPr lang="en-US" dirty="0" err="1"/>
              <a:t>Marru</a:t>
            </a:r>
            <a:r>
              <a:rPr lang="en-US" dirty="0"/>
              <a:t> worked on getting the LEAD project code donated to Apache</a:t>
            </a:r>
          </a:p>
          <a:p>
            <a:r>
              <a:rPr lang="en-US" dirty="0"/>
              <a:t>Apache </a:t>
            </a:r>
            <a:r>
              <a:rPr lang="en-US" dirty="0" err="1"/>
              <a:t>Airavata</a:t>
            </a:r>
            <a:r>
              <a:rPr lang="en-US" dirty="0"/>
              <a:t> is born</a:t>
            </a:r>
          </a:p>
          <a:p>
            <a:r>
              <a:rPr lang="en-US" dirty="0"/>
              <a:t>Open development process</a:t>
            </a:r>
          </a:p>
          <a:p>
            <a:r>
              <a:rPr lang="en-US" dirty="0"/>
              <a:t>“Community over code”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5760A-E03C-7040-B009-00A72BF8C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444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87DB8-9A52-7E4B-8090-6D594FE4A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Apache </a:t>
            </a:r>
            <a:r>
              <a:rPr lang="en-US" dirty="0" err="1"/>
              <a:t>Airavata</a:t>
            </a:r>
            <a:r>
              <a:rPr lang="en-US" dirty="0"/>
              <a:t>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52C50-BB3B-E54E-8DA9-FCAE35D51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599"/>
            <a:ext cx="4923545" cy="4627757"/>
          </a:xfrm>
        </p:spPr>
        <p:txBody>
          <a:bodyPr>
            <a:normAutofit fontScale="92500" lnSpcReduction="20000"/>
          </a:bodyPr>
          <a:lstStyle/>
          <a:p>
            <a:pPr indent="-449263"/>
            <a:r>
              <a:rPr lang="en-US" dirty="0" err="1"/>
              <a:t>Airavata</a:t>
            </a:r>
            <a:r>
              <a:rPr lang="en-US" dirty="0"/>
              <a:t> runs computational experiments</a:t>
            </a:r>
          </a:p>
          <a:p>
            <a:pPr indent="-449263"/>
            <a:r>
              <a:rPr lang="en-US" dirty="0"/>
              <a:t>This means </a:t>
            </a:r>
          </a:p>
          <a:p>
            <a:pPr lvl="1" indent="-449263"/>
            <a:r>
              <a:rPr lang="en-US" dirty="0"/>
              <a:t>Encoding how to run a wide range of scientific applications on a wide range of resources</a:t>
            </a:r>
          </a:p>
          <a:p>
            <a:pPr lvl="1" indent="-449263"/>
            <a:r>
              <a:rPr lang="en-US" dirty="0"/>
              <a:t>Staging inputs and outputs to target resources</a:t>
            </a:r>
          </a:p>
          <a:p>
            <a:pPr lvl="1" indent="-449263"/>
            <a:r>
              <a:rPr lang="en-US" dirty="0"/>
              <a:t>Monitoring long running applications</a:t>
            </a:r>
          </a:p>
          <a:p>
            <a:pPr indent="-449263"/>
            <a:r>
              <a:rPr lang="en-US" dirty="0"/>
              <a:t>And most importantly...</a:t>
            </a:r>
          </a:p>
          <a:p>
            <a:pPr lvl="1" indent="-449263"/>
            <a:r>
              <a:rPr lang="en-US" b="1" dirty="0"/>
              <a:t>Managing all the data and metadata generated by these experiments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264DC5-4F57-4C42-B930-8D657ED82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5B276F-AC63-7E4F-B655-3629B659F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0746" y="1371599"/>
            <a:ext cx="3763254" cy="344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079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2E343-2FB2-CF49-9BC4-60DEAA2E1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Job submission - API Server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73EBF-C9DF-994D-BAE5-E1FD2C1E3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TODO: animation of launch experiment request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C99D61-B63A-2843-A854-556739657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373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5CB4E-87E5-9B4D-B19B-CBE552513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submission - Orchestrator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BB94F-5363-0140-AF33-B5B5F7C40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TODO: animation of Orchestrator handling launch request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4363BF-EC44-0741-A2DB-F6BD5158F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011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029AA-0364-DC47-91DF-C0E46D737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submission - </a:t>
            </a:r>
            <a:r>
              <a:rPr lang="en-US" dirty="0" err="1"/>
              <a:t>GFac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3D3CD-CF54-6141-8D37-2DBABC239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TODO: animation of </a:t>
            </a:r>
            <a:r>
              <a:rPr lang="en-US" dirty="0" err="1"/>
              <a:t>GFac</a:t>
            </a:r>
            <a:r>
              <a:rPr lang="en-US" dirty="0"/>
              <a:t> running the experiment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994A80-0171-7742-9A1A-8AF2BB43A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068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GCI 2016 Theme">
      <a:dk1>
        <a:sysClr val="windowText" lastClr="000000"/>
      </a:dk1>
      <a:lt1>
        <a:sysClr val="window" lastClr="FFFFFF"/>
      </a:lt1>
      <a:dk2>
        <a:srgbClr val="595959"/>
      </a:dk2>
      <a:lt2>
        <a:srgbClr val="D8D8D8"/>
      </a:lt2>
      <a:accent1>
        <a:srgbClr val="8555C6"/>
      </a:accent1>
      <a:accent2>
        <a:srgbClr val="1EA2E0"/>
      </a:accent2>
      <a:accent3>
        <a:srgbClr val="D94288"/>
      </a:accent3>
      <a:accent4>
        <a:srgbClr val="5C9EAC"/>
      </a:accent4>
      <a:accent5>
        <a:srgbClr val="2F2F5F"/>
      </a:accent5>
      <a:accent6>
        <a:srgbClr val="57308C"/>
      </a:accent6>
      <a:hlink>
        <a:srgbClr val="146F98"/>
      </a:hlink>
      <a:folHlink>
        <a:srgbClr val="57308C"/>
      </a:folHlink>
    </a:clrScheme>
    <a:fontScheme name="SGCI 2016 Theme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GCI-slide-template-2017.potx" id="{229C9ADC-63BF-4944-8458-8B81844C33B7}" vid="{AB271308-1ECB-4DD0-98D5-48B09EA765E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191</TotalTime>
  <Words>1439</Words>
  <Application>Microsoft Macintosh PowerPoint</Application>
  <PresentationFormat>On-screen Show (4:3)</PresentationFormat>
  <Paragraphs>251</Paragraphs>
  <Slides>30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Office Theme</vt:lpstr>
      <vt:lpstr>Photo Editor Photo</vt:lpstr>
      <vt:lpstr>Apache Airavata Open Source Framework</vt:lpstr>
      <vt:lpstr>About Myself</vt:lpstr>
      <vt:lpstr>Overview</vt:lpstr>
      <vt:lpstr>History of Airavata - LEAD</vt:lpstr>
      <vt:lpstr>History of Airavata - Apache</vt:lpstr>
      <vt:lpstr>What Does Apache Airavata Do?</vt:lpstr>
      <vt:lpstr> Job submission - API Server </vt:lpstr>
      <vt:lpstr>Job submission - Orchestrator</vt:lpstr>
      <vt:lpstr>Job submission - GFac</vt:lpstr>
      <vt:lpstr>Airavata API</vt:lpstr>
      <vt:lpstr>PGA – reference implementation</vt:lpstr>
      <vt:lpstr>Security - Keycloak</vt:lpstr>
      <vt:lpstr>Security – Keycloak + CILogon</vt:lpstr>
      <vt:lpstr>Security – Credential Store</vt:lpstr>
      <vt:lpstr>Sharing service</vt:lpstr>
      <vt:lpstr>Scaling Airavata</vt:lpstr>
      <vt:lpstr>Science Gateways built on Airavata</vt:lpstr>
      <vt:lpstr>Some Gateway Types</vt:lpstr>
      <vt:lpstr>dREG: discriminative Regulatory Element detection from GRO-seq </vt:lpstr>
      <vt:lpstr>dREG: Software as a Service</vt:lpstr>
      <vt:lpstr>SEAGrid – Science Domain Gateway</vt:lpstr>
      <vt:lpstr>University of South Dakota Campus Gateway</vt:lpstr>
      <vt:lpstr>Simvascular – Classroom Gateway</vt:lpstr>
      <vt:lpstr>Airavata as a Platform</vt:lpstr>
      <vt:lpstr>Django Portal</vt:lpstr>
      <vt:lpstr>Custom UI Components</vt:lpstr>
      <vt:lpstr>Helix-based Task Execution</vt:lpstr>
      <vt:lpstr>Group-based Authorization</vt:lpstr>
      <vt:lpstr>Conclusion</vt:lpstr>
      <vt:lpstr>More Information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18</cp:revision>
  <dcterms:created xsi:type="dcterms:W3CDTF">2018-03-18T03:22:52Z</dcterms:created>
  <dcterms:modified xsi:type="dcterms:W3CDTF">2018-03-18T06:36:01Z</dcterms:modified>
</cp:coreProperties>
</file>