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ADB8"/>
    <a:srgbClr val="A17BD3"/>
    <a:srgbClr val="966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5" autoAdjust="0"/>
    <p:restoredTop sz="80971" autoAdjust="0"/>
  </p:normalViewPr>
  <p:slideViewPr>
    <p:cSldViewPr snapToGrid="0">
      <p:cViewPr varScale="1">
        <p:scale>
          <a:sx n="82" d="100"/>
          <a:sy n="82" d="100"/>
        </p:scale>
        <p:origin x="704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EE5560-0FE2-0B49-9DB0-BE2306469308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ABE0C647-5390-EF4C-8FBF-CEB303A00F1C}">
      <dgm:prSet phldrT="[Text]"/>
      <dgm:spPr/>
      <dgm:t>
        <a:bodyPr/>
        <a:lstStyle/>
        <a:p>
          <a:r>
            <a:rPr lang="en-US" dirty="0"/>
            <a:t>What is </a:t>
          </a:r>
          <a:r>
            <a:rPr lang="en-US" dirty="0" err="1"/>
            <a:t>Airavata</a:t>
          </a:r>
          <a:r>
            <a:rPr lang="en-US" dirty="0"/>
            <a:t>?</a:t>
          </a:r>
        </a:p>
      </dgm:t>
    </dgm:pt>
    <dgm:pt modelId="{4AD16D43-703E-1546-BA52-64D34DF5E775}" type="parTrans" cxnId="{0798AAE4-7BEA-D74B-8245-1A68B0841900}">
      <dgm:prSet/>
      <dgm:spPr/>
      <dgm:t>
        <a:bodyPr/>
        <a:lstStyle/>
        <a:p>
          <a:endParaRPr lang="en-US"/>
        </a:p>
      </dgm:t>
    </dgm:pt>
    <dgm:pt modelId="{0ECFBEA3-8A44-4E43-9320-751C3DE10C76}" type="sibTrans" cxnId="{0798AAE4-7BEA-D74B-8245-1A68B0841900}">
      <dgm:prSet/>
      <dgm:spPr/>
      <dgm:t>
        <a:bodyPr/>
        <a:lstStyle/>
        <a:p>
          <a:endParaRPr lang="en-US"/>
        </a:p>
      </dgm:t>
    </dgm:pt>
    <dgm:pt modelId="{370DE7AD-0F28-2C49-9658-BEC08C00DF59}">
      <dgm:prSet phldrT="[Text]"/>
      <dgm:spPr/>
      <dgm:t>
        <a:bodyPr/>
        <a:lstStyle/>
        <a:p>
          <a:r>
            <a:rPr lang="en-US" dirty="0"/>
            <a:t>What can you build with it?</a:t>
          </a:r>
        </a:p>
      </dgm:t>
    </dgm:pt>
    <dgm:pt modelId="{31CBE615-A509-8B41-B8CC-431E32291136}" type="parTrans" cxnId="{F5FC3F07-4FF6-D449-8AA9-49F17B7BD7CE}">
      <dgm:prSet/>
      <dgm:spPr/>
      <dgm:t>
        <a:bodyPr/>
        <a:lstStyle/>
        <a:p>
          <a:endParaRPr lang="en-US"/>
        </a:p>
      </dgm:t>
    </dgm:pt>
    <dgm:pt modelId="{C3389F4E-90AE-E34E-9EC1-6C9BE48B0480}" type="sibTrans" cxnId="{F5FC3F07-4FF6-D449-8AA9-49F17B7BD7CE}">
      <dgm:prSet/>
      <dgm:spPr/>
      <dgm:t>
        <a:bodyPr/>
        <a:lstStyle/>
        <a:p>
          <a:endParaRPr lang="en-US"/>
        </a:p>
      </dgm:t>
    </dgm:pt>
    <dgm:pt modelId="{68C87C68-4772-FF45-9E25-10C07F727C9C}">
      <dgm:prSet phldrT="[Text]"/>
      <dgm:spPr/>
      <dgm:t>
        <a:bodyPr/>
        <a:lstStyle/>
        <a:p>
          <a:r>
            <a:rPr lang="en-US" dirty="0"/>
            <a:t>Future Directions</a:t>
          </a:r>
        </a:p>
      </dgm:t>
    </dgm:pt>
    <dgm:pt modelId="{30FD2513-8F9D-5F46-8190-795838C94751}" type="parTrans" cxnId="{4F6C38E4-8F4A-4940-BD06-15FC2D68A56B}">
      <dgm:prSet/>
      <dgm:spPr/>
      <dgm:t>
        <a:bodyPr/>
        <a:lstStyle/>
        <a:p>
          <a:endParaRPr lang="en-US"/>
        </a:p>
      </dgm:t>
    </dgm:pt>
    <dgm:pt modelId="{A1732067-DC6B-B441-8036-78971A623F74}" type="sibTrans" cxnId="{4F6C38E4-8F4A-4940-BD06-15FC2D68A56B}">
      <dgm:prSet/>
      <dgm:spPr/>
      <dgm:t>
        <a:bodyPr/>
        <a:lstStyle/>
        <a:p>
          <a:endParaRPr lang="en-US"/>
        </a:p>
      </dgm:t>
    </dgm:pt>
    <dgm:pt modelId="{74533F5E-5130-7F48-8C30-20C0FEDA6183}" type="pres">
      <dgm:prSet presAssocID="{F8EE5560-0FE2-0B49-9DB0-BE2306469308}" presName="Name0" presStyleCnt="0">
        <dgm:presLayoutVars>
          <dgm:dir/>
          <dgm:resizeHandles val="exact"/>
        </dgm:presLayoutVars>
      </dgm:prSet>
      <dgm:spPr/>
    </dgm:pt>
    <dgm:pt modelId="{FF3A3E6E-BF20-1A40-B33D-F7700558D9AA}" type="pres">
      <dgm:prSet presAssocID="{ABE0C647-5390-EF4C-8FBF-CEB303A00F1C}" presName="parTxOnly" presStyleLbl="node1" presStyleIdx="0" presStyleCnt="3">
        <dgm:presLayoutVars>
          <dgm:bulletEnabled val="1"/>
        </dgm:presLayoutVars>
      </dgm:prSet>
      <dgm:spPr/>
    </dgm:pt>
    <dgm:pt modelId="{172E43EF-8F5E-BD40-B737-2D38F4D30EC0}" type="pres">
      <dgm:prSet presAssocID="{0ECFBEA3-8A44-4E43-9320-751C3DE10C76}" presName="parSpace" presStyleCnt="0"/>
      <dgm:spPr/>
    </dgm:pt>
    <dgm:pt modelId="{7E34B2FB-4AFE-574E-8355-C3CB7C8A4D26}" type="pres">
      <dgm:prSet presAssocID="{370DE7AD-0F28-2C49-9658-BEC08C00DF59}" presName="parTxOnly" presStyleLbl="node1" presStyleIdx="1" presStyleCnt="3">
        <dgm:presLayoutVars>
          <dgm:bulletEnabled val="1"/>
        </dgm:presLayoutVars>
      </dgm:prSet>
      <dgm:spPr/>
    </dgm:pt>
    <dgm:pt modelId="{8BC104A9-9EA5-4447-A19C-7B6C0221026C}" type="pres">
      <dgm:prSet presAssocID="{C3389F4E-90AE-E34E-9EC1-6C9BE48B0480}" presName="parSpace" presStyleCnt="0"/>
      <dgm:spPr/>
    </dgm:pt>
    <dgm:pt modelId="{9EB2A05A-B050-0C4C-A2CF-868B2CC46446}" type="pres">
      <dgm:prSet presAssocID="{68C87C68-4772-FF45-9E25-10C07F727C9C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F5FC3F07-4FF6-D449-8AA9-49F17B7BD7CE}" srcId="{F8EE5560-0FE2-0B49-9DB0-BE2306469308}" destId="{370DE7AD-0F28-2C49-9658-BEC08C00DF59}" srcOrd="1" destOrd="0" parTransId="{31CBE615-A509-8B41-B8CC-431E32291136}" sibTransId="{C3389F4E-90AE-E34E-9EC1-6C9BE48B0480}"/>
    <dgm:cxn modelId="{B9F7402C-7096-5E4B-A7E8-F2C0BFBBF26D}" type="presOf" srcId="{370DE7AD-0F28-2C49-9658-BEC08C00DF59}" destId="{7E34B2FB-4AFE-574E-8355-C3CB7C8A4D26}" srcOrd="0" destOrd="0" presId="urn:microsoft.com/office/officeart/2005/8/layout/hChevron3"/>
    <dgm:cxn modelId="{1CA76A4D-6077-2949-ADAC-F147A9D4BF3D}" type="presOf" srcId="{F8EE5560-0FE2-0B49-9DB0-BE2306469308}" destId="{74533F5E-5130-7F48-8C30-20C0FEDA6183}" srcOrd="0" destOrd="0" presId="urn:microsoft.com/office/officeart/2005/8/layout/hChevron3"/>
    <dgm:cxn modelId="{50846887-2617-E848-BD7C-F6E5E48BCC91}" type="presOf" srcId="{ABE0C647-5390-EF4C-8FBF-CEB303A00F1C}" destId="{FF3A3E6E-BF20-1A40-B33D-F7700558D9AA}" srcOrd="0" destOrd="0" presId="urn:microsoft.com/office/officeart/2005/8/layout/hChevron3"/>
    <dgm:cxn modelId="{96585ED9-64B8-BA48-AC08-6840BB78863F}" type="presOf" srcId="{68C87C68-4772-FF45-9E25-10C07F727C9C}" destId="{9EB2A05A-B050-0C4C-A2CF-868B2CC46446}" srcOrd="0" destOrd="0" presId="urn:microsoft.com/office/officeart/2005/8/layout/hChevron3"/>
    <dgm:cxn modelId="{4F6C38E4-8F4A-4940-BD06-15FC2D68A56B}" srcId="{F8EE5560-0FE2-0B49-9DB0-BE2306469308}" destId="{68C87C68-4772-FF45-9E25-10C07F727C9C}" srcOrd="2" destOrd="0" parTransId="{30FD2513-8F9D-5F46-8190-795838C94751}" sibTransId="{A1732067-DC6B-B441-8036-78971A623F74}"/>
    <dgm:cxn modelId="{0798AAE4-7BEA-D74B-8245-1A68B0841900}" srcId="{F8EE5560-0FE2-0B49-9DB0-BE2306469308}" destId="{ABE0C647-5390-EF4C-8FBF-CEB303A00F1C}" srcOrd="0" destOrd="0" parTransId="{4AD16D43-703E-1546-BA52-64D34DF5E775}" sibTransId="{0ECFBEA3-8A44-4E43-9320-751C3DE10C76}"/>
    <dgm:cxn modelId="{5862CFA0-6289-8C4E-AB4F-44D8A4F94080}" type="presParOf" srcId="{74533F5E-5130-7F48-8C30-20C0FEDA6183}" destId="{FF3A3E6E-BF20-1A40-B33D-F7700558D9AA}" srcOrd="0" destOrd="0" presId="urn:microsoft.com/office/officeart/2005/8/layout/hChevron3"/>
    <dgm:cxn modelId="{66918ABA-92C9-E74E-9153-037276782BC9}" type="presParOf" srcId="{74533F5E-5130-7F48-8C30-20C0FEDA6183}" destId="{172E43EF-8F5E-BD40-B737-2D38F4D30EC0}" srcOrd="1" destOrd="0" presId="urn:microsoft.com/office/officeart/2005/8/layout/hChevron3"/>
    <dgm:cxn modelId="{2873E6FE-408B-3941-9D55-54CE4F8813D9}" type="presParOf" srcId="{74533F5E-5130-7F48-8C30-20C0FEDA6183}" destId="{7E34B2FB-4AFE-574E-8355-C3CB7C8A4D26}" srcOrd="2" destOrd="0" presId="urn:microsoft.com/office/officeart/2005/8/layout/hChevron3"/>
    <dgm:cxn modelId="{FD23B933-41B2-8D49-A905-CBA2340FEC5A}" type="presParOf" srcId="{74533F5E-5130-7F48-8C30-20C0FEDA6183}" destId="{8BC104A9-9EA5-4447-A19C-7B6C0221026C}" srcOrd="3" destOrd="0" presId="urn:microsoft.com/office/officeart/2005/8/layout/hChevron3"/>
    <dgm:cxn modelId="{0F191F2B-8816-7340-A807-F2F5E5876264}" type="presParOf" srcId="{74533F5E-5130-7F48-8C30-20C0FEDA6183}" destId="{9EB2A05A-B050-0C4C-A2CF-868B2CC46446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A29A3F-4003-D147-B7C5-DF29B2992863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</dgm:pt>
    <dgm:pt modelId="{033601CC-C8F0-6F4F-8278-D3693FA00F3C}">
      <dgm:prSet phldrT="[Text]"/>
      <dgm:spPr/>
      <dgm:t>
        <a:bodyPr/>
        <a:lstStyle/>
        <a:p>
          <a:r>
            <a:rPr lang="en-US" dirty="0"/>
            <a:t>Working directory</a:t>
          </a:r>
        </a:p>
      </dgm:t>
    </dgm:pt>
    <dgm:pt modelId="{DE0952BF-5DB1-7441-9D48-18BB8E30B726}" type="parTrans" cxnId="{2F7A5688-0EDC-F243-9E14-7FDB97884357}">
      <dgm:prSet/>
      <dgm:spPr/>
      <dgm:t>
        <a:bodyPr/>
        <a:lstStyle/>
        <a:p>
          <a:endParaRPr lang="en-US"/>
        </a:p>
      </dgm:t>
    </dgm:pt>
    <dgm:pt modelId="{1256B186-1F33-5442-A7EF-9C9FA81BAF68}" type="sibTrans" cxnId="{2F7A5688-0EDC-F243-9E14-7FDB97884357}">
      <dgm:prSet/>
      <dgm:spPr/>
      <dgm:t>
        <a:bodyPr/>
        <a:lstStyle/>
        <a:p>
          <a:endParaRPr lang="en-US"/>
        </a:p>
      </dgm:t>
    </dgm:pt>
    <dgm:pt modelId="{AE457D25-8118-4C4A-9CFA-6A1405529495}">
      <dgm:prSet phldrT="[Text]"/>
      <dgm:spPr/>
      <dgm:t>
        <a:bodyPr/>
        <a:lstStyle/>
        <a:p>
          <a:r>
            <a:rPr lang="en-US" dirty="0"/>
            <a:t>Stage in</a:t>
          </a:r>
        </a:p>
      </dgm:t>
    </dgm:pt>
    <dgm:pt modelId="{6B08E8EE-13B9-A543-8544-DEC8DF1F861D}" type="parTrans" cxnId="{1CE10EC3-E43E-FD4C-A88C-0F582E2BB407}">
      <dgm:prSet/>
      <dgm:spPr/>
      <dgm:t>
        <a:bodyPr/>
        <a:lstStyle/>
        <a:p>
          <a:endParaRPr lang="en-US"/>
        </a:p>
      </dgm:t>
    </dgm:pt>
    <dgm:pt modelId="{96E730CF-6341-CF4E-BF2F-2ECDFBE58507}" type="sibTrans" cxnId="{1CE10EC3-E43E-FD4C-A88C-0F582E2BB407}">
      <dgm:prSet/>
      <dgm:spPr/>
      <dgm:t>
        <a:bodyPr/>
        <a:lstStyle/>
        <a:p>
          <a:endParaRPr lang="en-US"/>
        </a:p>
      </dgm:t>
    </dgm:pt>
    <dgm:pt modelId="{F219D49D-E8B3-CB43-B192-2D253E519568}">
      <dgm:prSet phldrT="[Text]"/>
      <dgm:spPr/>
      <dgm:t>
        <a:bodyPr/>
        <a:lstStyle/>
        <a:p>
          <a:r>
            <a:rPr lang="en-US" dirty="0"/>
            <a:t>Submit job</a:t>
          </a:r>
        </a:p>
      </dgm:t>
    </dgm:pt>
    <dgm:pt modelId="{700B523E-4C4F-174D-89A0-6256469F0456}" type="parTrans" cxnId="{E2E14A87-CB76-874B-8B7F-676132E2EA0A}">
      <dgm:prSet/>
      <dgm:spPr/>
      <dgm:t>
        <a:bodyPr/>
        <a:lstStyle/>
        <a:p>
          <a:endParaRPr lang="en-US"/>
        </a:p>
      </dgm:t>
    </dgm:pt>
    <dgm:pt modelId="{B7E232E5-2FB5-6D48-8FBB-7DE0EE10C139}" type="sibTrans" cxnId="{E2E14A87-CB76-874B-8B7F-676132E2EA0A}">
      <dgm:prSet/>
      <dgm:spPr/>
      <dgm:t>
        <a:bodyPr/>
        <a:lstStyle/>
        <a:p>
          <a:endParaRPr lang="en-US"/>
        </a:p>
      </dgm:t>
    </dgm:pt>
    <dgm:pt modelId="{B1319FCD-D2FC-844D-A9FB-59895FCFE9F3}">
      <dgm:prSet phldrT="[Text]"/>
      <dgm:spPr/>
      <dgm:t>
        <a:bodyPr/>
        <a:lstStyle/>
        <a:p>
          <a:r>
            <a:rPr lang="en-US" dirty="0"/>
            <a:t>Monitor</a:t>
          </a:r>
        </a:p>
      </dgm:t>
    </dgm:pt>
    <dgm:pt modelId="{D11373B9-EC11-D54E-95DE-B23496F271C6}" type="parTrans" cxnId="{33A74708-C9E9-D94C-B59F-1B985BC8916D}">
      <dgm:prSet/>
      <dgm:spPr/>
      <dgm:t>
        <a:bodyPr/>
        <a:lstStyle/>
        <a:p>
          <a:endParaRPr lang="en-US"/>
        </a:p>
      </dgm:t>
    </dgm:pt>
    <dgm:pt modelId="{CEC12B23-242B-8F45-B73B-E310D8079954}" type="sibTrans" cxnId="{33A74708-C9E9-D94C-B59F-1B985BC8916D}">
      <dgm:prSet/>
      <dgm:spPr/>
      <dgm:t>
        <a:bodyPr/>
        <a:lstStyle/>
        <a:p>
          <a:endParaRPr lang="en-US"/>
        </a:p>
      </dgm:t>
    </dgm:pt>
    <dgm:pt modelId="{78064DFA-CAF7-8344-8392-137940970CB0}">
      <dgm:prSet phldrT="[Text]"/>
      <dgm:spPr/>
      <dgm:t>
        <a:bodyPr/>
        <a:lstStyle/>
        <a:p>
          <a:r>
            <a:rPr lang="en-US" dirty="0"/>
            <a:t>Stage out</a:t>
          </a:r>
        </a:p>
      </dgm:t>
    </dgm:pt>
    <dgm:pt modelId="{3D61FC46-3CA9-6E4E-857B-69C8642BED80}" type="parTrans" cxnId="{D26D98A0-4300-504D-A4FF-E9D3B982ABF1}">
      <dgm:prSet/>
      <dgm:spPr/>
      <dgm:t>
        <a:bodyPr/>
        <a:lstStyle/>
        <a:p>
          <a:endParaRPr lang="en-US"/>
        </a:p>
      </dgm:t>
    </dgm:pt>
    <dgm:pt modelId="{81C9FF4A-F8A5-5B4E-8071-61296BFC90CE}" type="sibTrans" cxnId="{D26D98A0-4300-504D-A4FF-E9D3B982ABF1}">
      <dgm:prSet/>
      <dgm:spPr/>
      <dgm:t>
        <a:bodyPr/>
        <a:lstStyle/>
        <a:p>
          <a:endParaRPr lang="en-US"/>
        </a:p>
      </dgm:t>
    </dgm:pt>
    <dgm:pt modelId="{D9C14EDE-62BC-A74F-9C59-4EFA14A7028D}" type="pres">
      <dgm:prSet presAssocID="{C2A29A3F-4003-D147-B7C5-DF29B2992863}" presName="linearFlow" presStyleCnt="0">
        <dgm:presLayoutVars>
          <dgm:resizeHandles val="exact"/>
        </dgm:presLayoutVars>
      </dgm:prSet>
      <dgm:spPr/>
    </dgm:pt>
    <dgm:pt modelId="{453FFDC4-E320-D54A-B832-CBDE1DDAF2DE}" type="pres">
      <dgm:prSet presAssocID="{033601CC-C8F0-6F4F-8278-D3693FA00F3C}" presName="node" presStyleLbl="node1" presStyleIdx="0" presStyleCnt="5">
        <dgm:presLayoutVars>
          <dgm:bulletEnabled val="1"/>
        </dgm:presLayoutVars>
      </dgm:prSet>
      <dgm:spPr/>
    </dgm:pt>
    <dgm:pt modelId="{E60EB944-4A82-A040-A986-ABE1E3D8F413}" type="pres">
      <dgm:prSet presAssocID="{1256B186-1F33-5442-A7EF-9C9FA81BAF68}" presName="sibTrans" presStyleLbl="sibTrans2D1" presStyleIdx="0" presStyleCnt="4"/>
      <dgm:spPr/>
    </dgm:pt>
    <dgm:pt modelId="{62026BFC-567A-E142-8CDB-8ECA42A9B6F3}" type="pres">
      <dgm:prSet presAssocID="{1256B186-1F33-5442-A7EF-9C9FA81BAF68}" presName="connectorText" presStyleLbl="sibTrans2D1" presStyleIdx="0" presStyleCnt="4"/>
      <dgm:spPr/>
    </dgm:pt>
    <dgm:pt modelId="{E3EF10AA-9867-9D4D-BBB0-007EBAEDA69B}" type="pres">
      <dgm:prSet presAssocID="{AE457D25-8118-4C4A-9CFA-6A1405529495}" presName="node" presStyleLbl="node1" presStyleIdx="1" presStyleCnt="5">
        <dgm:presLayoutVars>
          <dgm:bulletEnabled val="1"/>
        </dgm:presLayoutVars>
      </dgm:prSet>
      <dgm:spPr/>
    </dgm:pt>
    <dgm:pt modelId="{D607944D-DD4D-7D43-9C15-039E989218E6}" type="pres">
      <dgm:prSet presAssocID="{96E730CF-6341-CF4E-BF2F-2ECDFBE58507}" presName="sibTrans" presStyleLbl="sibTrans2D1" presStyleIdx="1" presStyleCnt="4"/>
      <dgm:spPr/>
    </dgm:pt>
    <dgm:pt modelId="{7DD67836-989E-A44D-815E-568D61B01A11}" type="pres">
      <dgm:prSet presAssocID="{96E730CF-6341-CF4E-BF2F-2ECDFBE58507}" presName="connectorText" presStyleLbl="sibTrans2D1" presStyleIdx="1" presStyleCnt="4"/>
      <dgm:spPr/>
    </dgm:pt>
    <dgm:pt modelId="{8E968B31-F441-6B46-900E-1E7E66187C5D}" type="pres">
      <dgm:prSet presAssocID="{F219D49D-E8B3-CB43-B192-2D253E519568}" presName="node" presStyleLbl="node1" presStyleIdx="2" presStyleCnt="5">
        <dgm:presLayoutVars>
          <dgm:bulletEnabled val="1"/>
        </dgm:presLayoutVars>
      </dgm:prSet>
      <dgm:spPr/>
    </dgm:pt>
    <dgm:pt modelId="{4F671D01-F51C-3B4D-80CC-387E4DBB2440}" type="pres">
      <dgm:prSet presAssocID="{B7E232E5-2FB5-6D48-8FBB-7DE0EE10C139}" presName="sibTrans" presStyleLbl="sibTrans2D1" presStyleIdx="2" presStyleCnt="4"/>
      <dgm:spPr/>
    </dgm:pt>
    <dgm:pt modelId="{5EC558DF-5592-1844-A108-EA1866C717AD}" type="pres">
      <dgm:prSet presAssocID="{B7E232E5-2FB5-6D48-8FBB-7DE0EE10C139}" presName="connectorText" presStyleLbl="sibTrans2D1" presStyleIdx="2" presStyleCnt="4"/>
      <dgm:spPr/>
    </dgm:pt>
    <dgm:pt modelId="{3202D964-793E-8747-B732-B1CEEFB48E55}" type="pres">
      <dgm:prSet presAssocID="{B1319FCD-D2FC-844D-A9FB-59895FCFE9F3}" presName="node" presStyleLbl="node1" presStyleIdx="3" presStyleCnt="5">
        <dgm:presLayoutVars>
          <dgm:bulletEnabled val="1"/>
        </dgm:presLayoutVars>
      </dgm:prSet>
      <dgm:spPr/>
    </dgm:pt>
    <dgm:pt modelId="{65FE2707-4EB1-AB48-BC1E-C1B38B58DE2A}" type="pres">
      <dgm:prSet presAssocID="{CEC12B23-242B-8F45-B73B-E310D8079954}" presName="sibTrans" presStyleLbl="sibTrans2D1" presStyleIdx="3" presStyleCnt="4"/>
      <dgm:spPr/>
    </dgm:pt>
    <dgm:pt modelId="{9A1B70A2-2D42-484E-A79E-9E8AF6F0EF4F}" type="pres">
      <dgm:prSet presAssocID="{CEC12B23-242B-8F45-B73B-E310D8079954}" presName="connectorText" presStyleLbl="sibTrans2D1" presStyleIdx="3" presStyleCnt="4"/>
      <dgm:spPr/>
    </dgm:pt>
    <dgm:pt modelId="{F4C07DCC-30F6-F540-9654-3944941F213E}" type="pres">
      <dgm:prSet presAssocID="{78064DFA-CAF7-8344-8392-137940970CB0}" presName="node" presStyleLbl="node1" presStyleIdx="4" presStyleCnt="5">
        <dgm:presLayoutVars>
          <dgm:bulletEnabled val="1"/>
        </dgm:presLayoutVars>
      </dgm:prSet>
      <dgm:spPr/>
    </dgm:pt>
  </dgm:ptLst>
  <dgm:cxnLst>
    <dgm:cxn modelId="{3290B005-D165-8340-B1EC-CFE728C1CC54}" type="presOf" srcId="{96E730CF-6341-CF4E-BF2F-2ECDFBE58507}" destId="{D607944D-DD4D-7D43-9C15-039E989218E6}" srcOrd="0" destOrd="0" presId="urn:microsoft.com/office/officeart/2005/8/layout/process2"/>
    <dgm:cxn modelId="{D31B3706-E178-C643-9865-5124EE4A6AF3}" type="presOf" srcId="{033601CC-C8F0-6F4F-8278-D3693FA00F3C}" destId="{453FFDC4-E320-D54A-B832-CBDE1DDAF2DE}" srcOrd="0" destOrd="0" presId="urn:microsoft.com/office/officeart/2005/8/layout/process2"/>
    <dgm:cxn modelId="{33A74708-C9E9-D94C-B59F-1B985BC8916D}" srcId="{C2A29A3F-4003-D147-B7C5-DF29B2992863}" destId="{B1319FCD-D2FC-844D-A9FB-59895FCFE9F3}" srcOrd="3" destOrd="0" parTransId="{D11373B9-EC11-D54E-95DE-B23496F271C6}" sibTransId="{CEC12B23-242B-8F45-B73B-E310D8079954}"/>
    <dgm:cxn modelId="{8D124F20-1AB4-4A48-9F07-C29410BB3D1D}" type="presOf" srcId="{F219D49D-E8B3-CB43-B192-2D253E519568}" destId="{8E968B31-F441-6B46-900E-1E7E66187C5D}" srcOrd="0" destOrd="0" presId="urn:microsoft.com/office/officeart/2005/8/layout/process2"/>
    <dgm:cxn modelId="{C2E1D62A-E82C-3645-A67B-95394DA0424D}" type="presOf" srcId="{B7E232E5-2FB5-6D48-8FBB-7DE0EE10C139}" destId="{5EC558DF-5592-1844-A108-EA1866C717AD}" srcOrd="1" destOrd="0" presId="urn:microsoft.com/office/officeart/2005/8/layout/process2"/>
    <dgm:cxn modelId="{9E31BD2D-C9D7-FC4E-9AAF-B4BF92067AC9}" type="presOf" srcId="{96E730CF-6341-CF4E-BF2F-2ECDFBE58507}" destId="{7DD67836-989E-A44D-815E-568D61B01A11}" srcOrd="1" destOrd="0" presId="urn:microsoft.com/office/officeart/2005/8/layout/process2"/>
    <dgm:cxn modelId="{BB582159-0AED-5C46-B585-179CC4B67162}" type="presOf" srcId="{CEC12B23-242B-8F45-B73B-E310D8079954}" destId="{9A1B70A2-2D42-484E-A79E-9E8AF6F0EF4F}" srcOrd="1" destOrd="0" presId="urn:microsoft.com/office/officeart/2005/8/layout/process2"/>
    <dgm:cxn modelId="{8DDF2F61-E2C6-7F4E-B5FC-EECFF70DD4B0}" type="presOf" srcId="{C2A29A3F-4003-D147-B7C5-DF29B2992863}" destId="{D9C14EDE-62BC-A74F-9C59-4EFA14A7028D}" srcOrd="0" destOrd="0" presId="urn:microsoft.com/office/officeart/2005/8/layout/process2"/>
    <dgm:cxn modelId="{11862D72-6817-4846-AD90-18C26F509B42}" type="presOf" srcId="{CEC12B23-242B-8F45-B73B-E310D8079954}" destId="{65FE2707-4EB1-AB48-BC1E-C1B38B58DE2A}" srcOrd="0" destOrd="0" presId="urn:microsoft.com/office/officeart/2005/8/layout/process2"/>
    <dgm:cxn modelId="{D1DB8981-FB65-9940-B44D-3603B98549CB}" type="presOf" srcId="{B7E232E5-2FB5-6D48-8FBB-7DE0EE10C139}" destId="{4F671D01-F51C-3B4D-80CC-387E4DBB2440}" srcOrd="0" destOrd="0" presId="urn:microsoft.com/office/officeart/2005/8/layout/process2"/>
    <dgm:cxn modelId="{E2E14A87-CB76-874B-8B7F-676132E2EA0A}" srcId="{C2A29A3F-4003-D147-B7C5-DF29B2992863}" destId="{F219D49D-E8B3-CB43-B192-2D253E519568}" srcOrd="2" destOrd="0" parTransId="{700B523E-4C4F-174D-89A0-6256469F0456}" sibTransId="{B7E232E5-2FB5-6D48-8FBB-7DE0EE10C139}"/>
    <dgm:cxn modelId="{2F7A5688-0EDC-F243-9E14-7FDB97884357}" srcId="{C2A29A3F-4003-D147-B7C5-DF29B2992863}" destId="{033601CC-C8F0-6F4F-8278-D3693FA00F3C}" srcOrd="0" destOrd="0" parTransId="{DE0952BF-5DB1-7441-9D48-18BB8E30B726}" sibTransId="{1256B186-1F33-5442-A7EF-9C9FA81BAF68}"/>
    <dgm:cxn modelId="{B40B1994-39CC-F242-86CD-D35F5313A3CF}" type="presOf" srcId="{AE457D25-8118-4C4A-9CFA-6A1405529495}" destId="{E3EF10AA-9867-9D4D-BBB0-007EBAEDA69B}" srcOrd="0" destOrd="0" presId="urn:microsoft.com/office/officeart/2005/8/layout/process2"/>
    <dgm:cxn modelId="{2E96C798-430B-F246-BE1D-B80DE5F00132}" type="presOf" srcId="{1256B186-1F33-5442-A7EF-9C9FA81BAF68}" destId="{E60EB944-4A82-A040-A986-ABE1E3D8F413}" srcOrd="0" destOrd="0" presId="urn:microsoft.com/office/officeart/2005/8/layout/process2"/>
    <dgm:cxn modelId="{6B88D899-1E11-C34E-890D-23A5BE8CE2D4}" type="presOf" srcId="{1256B186-1F33-5442-A7EF-9C9FA81BAF68}" destId="{62026BFC-567A-E142-8CDB-8ECA42A9B6F3}" srcOrd="1" destOrd="0" presId="urn:microsoft.com/office/officeart/2005/8/layout/process2"/>
    <dgm:cxn modelId="{D26D98A0-4300-504D-A4FF-E9D3B982ABF1}" srcId="{C2A29A3F-4003-D147-B7C5-DF29B2992863}" destId="{78064DFA-CAF7-8344-8392-137940970CB0}" srcOrd="4" destOrd="0" parTransId="{3D61FC46-3CA9-6E4E-857B-69C8642BED80}" sibTransId="{81C9FF4A-F8A5-5B4E-8071-61296BFC90CE}"/>
    <dgm:cxn modelId="{29B5DCC2-28FD-104E-AE21-6C3D8F0A98C5}" type="presOf" srcId="{78064DFA-CAF7-8344-8392-137940970CB0}" destId="{F4C07DCC-30F6-F540-9654-3944941F213E}" srcOrd="0" destOrd="0" presId="urn:microsoft.com/office/officeart/2005/8/layout/process2"/>
    <dgm:cxn modelId="{1CE10EC3-E43E-FD4C-A88C-0F582E2BB407}" srcId="{C2A29A3F-4003-D147-B7C5-DF29B2992863}" destId="{AE457D25-8118-4C4A-9CFA-6A1405529495}" srcOrd="1" destOrd="0" parTransId="{6B08E8EE-13B9-A543-8544-DEC8DF1F861D}" sibTransId="{96E730CF-6341-CF4E-BF2F-2ECDFBE58507}"/>
    <dgm:cxn modelId="{E4A1FACE-C288-4B46-A367-453F60033802}" type="presOf" srcId="{B1319FCD-D2FC-844D-A9FB-59895FCFE9F3}" destId="{3202D964-793E-8747-B732-B1CEEFB48E55}" srcOrd="0" destOrd="0" presId="urn:microsoft.com/office/officeart/2005/8/layout/process2"/>
    <dgm:cxn modelId="{1CB86373-E0D0-F644-BF07-C2750987462E}" type="presParOf" srcId="{D9C14EDE-62BC-A74F-9C59-4EFA14A7028D}" destId="{453FFDC4-E320-D54A-B832-CBDE1DDAF2DE}" srcOrd="0" destOrd="0" presId="urn:microsoft.com/office/officeart/2005/8/layout/process2"/>
    <dgm:cxn modelId="{74A4328D-EE51-554B-826B-2BA0BDE6ECC7}" type="presParOf" srcId="{D9C14EDE-62BC-A74F-9C59-4EFA14A7028D}" destId="{E60EB944-4A82-A040-A986-ABE1E3D8F413}" srcOrd="1" destOrd="0" presId="urn:microsoft.com/office/officeart/2005/8/layout/process2"/>
    <dgm:cxn modelId="{21353DA4-8FF4-5243-B44F-469CCFF54775}" type="presParOf" srcId="{E60EB944-4A82-A040-A986-ABE1E3D8F413}" destId="{62026BFC-567A-E142-8CDB-8ECA42A9B6F3}" srcOrd="0" destOrd="0" presId="urn:microsoft.com/office/officeart/2005/8/layout/process2"/>
    <dgm:cxn modelId="{4BBF1C0A-B9EB-3D4E-82DB-81ED9E827512}" type="presParOf" srcId="{D9C14EDE-62BC-A74F-9C59-4EFA14A7028D}" destId="{E3EF10AA-9867-9D4D-BBB0-007EBAEDA69B}" srcOrd="2" destOrd="0" presId="urn:microsoft.com/office/officeart/2005/8/layout/process2"/>
    <dgm:cxn modelId="{1CDFF5BA-B53C-BA44-893B-87885B00C5C4}" type="presParOf" srcId="{D9C14EDE-62BC-A74F-9C59-4EFA14A7028D}" destId="{D607944D-DD4D-7D43-9C15-039E989218E6}" srcOrd="3" destOrd="0" presId="urn:microsoft.com/office/officeart/2005/8/layout/process2"/>
    <dgm:cxn modelId="{B45E445F-950C-0C41-9089-6F0D5FF38455}" type="presParOf" srcId="{D607944D-DD4D-7D43-9C15-039E989218E6}" destId="{7DD67836-989E-A44D-815E-568D61B01A11}" srcOrd="0" destOrd="0" presId="urn:microsoft.com/office/officeart/2005/8/layout/process2"/>
    <dgm:cxn modelId="{F47BE435-775A-C742-BCB8-4DCD49A44A82}" type="presParOf" srcId="{D9C14EDE-62BC-A74F-9C59-4EFA14A7028D}" destId="{8E968B31-F441-6B46-900E-1E7E66187C5D}" srcOrd="4" destOrd="0" presId="urn:microsoft.com/office/officeart/2005/8/layout/process2"/>
    <dgm:cxn modelId="{56FCEBC7-F119-0443-A1AF-89087B927CC2}" type="presParOf" srcId="{D9C14EDE-62BC-A74F-9C59-4EFA14A7028D}" destId="{4F671D01-F51C-3B4D-80CC-387E4DBB2440}" srcOrd="5" destOrd="0" presId="urn:microsoft.com/office/officeart/2005/8/layout/process2"/>
    <dgm:cxn modelId="{F5FD3403-FAAD-5E46-A7D0-691BC86C05E6}" type="presParOf" srcId="{4F671D01-F51C-3B4D-80CC-387E4DBB2440}" destId="{5EC558DF-5592-1844-A108-EA1866C717AD}" srcOrd="0" destOrd="0" presId="urn:microsoft.com/office/officeart/2005/8/layout/process2"/>
    <dgm:cxn modelId="{0AAF2FAB-DA3A-8748-A677-F75D612D43BE}" type="presParOf" srcId="{D9C14EDE-62BC-A74F-9C59-4EFA14A7028D}" destId="{3202D964-793E-8747-B732-B1CEEFB48E55}" srcOrd="6" destOrd="0" presId="urn:microsoft.com/office/officeart/2005/8/layout/process2"/>
    <dgm:cxn modelId="{2A08B0BB-23C3-5440-861D-8362F7552B11}" type="presParOf" srcId="{D9C14EDE-62BC-A74F-9C59-4EFA14A7028D}" destId="{65FE2707-4EB1-AB48-BC1E-C1B38B58DE2A}" srcOrd="7" destOrd="0" presId="urn:microsoft.com/office/officeart/2005/8/layout/process2"/>
    <dgm:cxn modelId="{0A1DB0FA-92EB-1443-A264-CBAEA952CFC7}" type="presParOf" srcId="{65FE2707-4EB1-AB48-BC1E-C1B38B58DE2A}" destId="{9A1B70A2-2D42-484E-A79E-9E8AF6F0EF4F}" srcOrd="0" destOrd="0" presId="urn:microsoft.com/office/officeart/2005/8/layout/process2"/>
    <dgm:cxn modelId="{9E538504-5975-6345-A391-84A0140AE47E}" type="presParOf" srcId="{D9C14EDE-62BC-A74F-9C59-4EFA14A7028D}" destId="{F4C07DCC-30F6-F540-9654-3944941F213E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A29A3F-4003-D147-B7C5-DF29B2992863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</dgm:pt>
    <dgm:pt modelId="{033601CC-C8F0-6F4F-8278-D3693FA00F3C}">
      <dgm:prSet phldrT="[Text]"/>
      <dgm:spPr/>
      <dgm:t>
        <a:bodyPr/>
        <a:lstStyle/>
        <a:p>
          <a:r>
            <a:rPr lang="en-US" dirty="0"/>
            <a:t>Working directory</a:t>
          </a:r>
        </a:p>
      </dgm:t>
    </dgm:pt>
    <dgm:pt modelId="{DE0952BF-5DB1-7441-9D48-18BB8E30B726}" type="parTrans" cxnId="{2F7A5688-0EDC-F243-9E14-7FDB97884357}">
      <dgm:prSet/>
      <dgm:spPr/>
      <dgm:t>
        <a:bodyPr/>
        <a:lstStyle/>
        <a:p>
          <a:endParaRPr lang="en-US"/>
        </a:p>
      </dgm:t>
    </dgm:pt>
    <dgm:pt modelId="{1256B186-1F33-5442-A7EF-9C9FA81BAF68}" type="sibTrans" cxnId="{2F7A5688-0EDC-F243-9E14-7FDB97884357}">
      <dgm:prSet/>
      <dgm:spPr/>
      <dgm:t>
        <a:bodyPr/>
        <a:lstStyle/>
        <a:p>
          <a:endParaRPr lang="en-US"/>
        </a:p>
      </dgm:t>
    </dgm:pt>
    <dgm:pt modelId="{AE457D25-8118-4C4A-9CFA-6A1405529495}">
      <dgm:prSet phldrT="[Text]"/>
      <dgm:spPr/>
      <dgm:t>
        <a:bodyPr/>
        <a:lstStyle/>
        <a:p>
          <a:r>
            <a:rPr lang="en-US" dirty="0"/>
            <a:t>Stage in</a:t>
          </a:r>
        </a:p>
      </dgm:t>
    </dgm:pt>
    <dgm:pt modelId="{6B08E8EE-13B9-A543-8544-DEC8DF1F861D}" type="parTrans" cxnId="{1CE10EC3-E43E-FD4C-A88C-0F582E2BB407}">
      <dgm:prSet/>
      <dgm:spPr/>
      <dgm:t>
        <a:bodyPr/>
        <a:lstStyle/>
        <a:p>
          <a:endParaRPr lang="en-US"/>
        </a:p>
      </dgm:t>
    </dgm:pt>
    <dgm:pt modelId="{96E730CF-6341-CF4E-BF2F-2ECDFBE58507}" type="sibTrans" cxnId="{1CE10EC3-E43E-FD4C-A88C-0F582E2BB407}">
      <dgm:prSet/>
      <dgm:spPr/>
      <dgm:t>
        <a:bodyPr/>
        <a:lstStyle/>
        <a:p>
          <a:endParaRPr lang="en-US"/>
        </a:p>
      </dgm:t>
    </dgm:pt>
    <dgm:pt modelId="{F219D49D-E8B3-CB43-B192-2D253E519568}">
      <dgm:prSet phldrT="[Text]"/>
      <dgm:spPr/>
      <dgm:t>
        <a:bodyPr/>
        <a:lstStyle/>
        <a:p>
          <a:r>
            <a:rPr lang="en-US" dirty="0"/>
            <a:t>Submit job</a:t>
          </a:r>
        </a:p>
      </dgm:t>
    </dgm:pt>
    <dgm:pt modelId="{700B523E-4C4F-174D-89A0-6256469F0456}" type="parTrans" cxnId="{E2E14A87-CB76-874B-8B7F-676132E2EA0A}">
      <dgm:prSet/>
      <dgm:spPr/>
      <dgm:t>
        <a:bodyPr/>
        <a:lstStyle/>
        <a:p>
          <a:endParaRPr lang="en-US"/>
        </a:p>
      </dgm:t>
    </dgm:pt>
    <dgm:pt modelId="{B7E232E5-2FB5-6D48-8FBB-7DE0EE10C139}" type="sibTrans" cxnId="{E2E14A87-CB76-874B-8B7F-676132E2EA0A}">
      <dgm:prSet/>
      <dgm:spPr/>
      <dgm:t>
        <a:bodyPr/>
        <a:lstStyle/>
        <a:p>
          <a:endParaRPr lang="en-US"/>
        </a:p>
      </dgm:t>
    </dgm:pt>
    <dgm:pt modelId="{B1319FCD-D2FC-844D-A9FB-59895FCFE9F3}">
      <dgm:prSet phldrT="[Text]"/>
      <dgm:spPr/>
      <dgm:t>
        <a:bodyPr/>
        <a:lstStyle/>
        <a:p>
          <a:r>
            <a:rPr lang="en-US" dirty="0"/>
            <a:t>Monitor</a:t>
          </a:r>
        </a:p>
      </dgm:t>
    </dgm:pt>
    <dgm:pt modelId="{D11373B9-EC11-D54E-95DE-B23496F271C6}" type="parTrans" cxnId="{33A74708-C9E9-D94C-B59F-1B985BC8916D}">
      <dgm:prSet/>
      <dgm:spPr/>
      <dgm:t>
        <a:bodyPr/>
        <a:lstStyle/>
        <a:p>
          <a:endParaRPr lang="en-US"/>
        </a:p>
      </dgm:t>
    </dgm:pt>
    <dgm:pt modelId="{CEC12B23-242B-8F45-B73B-E310D8079954}" type="sibTrans" cxnId="{33A74708-C9E9-D94C-B59F-1B985BC8916D}">
      <dgm:prSet/>
      <dgm:spPr/>
      <dgm:t>
        <a:bodyPr/>
        <a:lstStyle/>
        <a:p>
          <a:endParaRPr lang="en-US"/>
        </a:p>
      </dgm:t>
    </dgm:pt>
    <dgm:pt modelId="{78064DFA-CAF7-8344-8392-137940970CB0}">
      <dgm:prSet phldrT="[Text]"/>
      <dgm:spPr/>
      <dgm:t>
        <a:bodyPr/>
        <a:lstStyle/>
        <a:p>
          <a:r>
            <a:rPr lang="en-US" dirty="0"/>
            <a:t>Stage out</a:t>
          </a:r>
        </a:p>
      </dgm:t>
    </dgm:pt>
    <dgm:pt modelId="{3D61FC46-3CA9-6E4E-857B-69C8642BED80}" type="parTrans" cxnId="{D26D98A0-4300-504D-A4FF-E9D3B982ABF1}">
      <dgm:prSet/>
      <dgm:spPr/>
      <dgm:t>
        <a:bodyPr/>
        <a:lstStyle/>
        <a:p>
          <a:endParaRPr lang="en-US"/>
        </a:p>
      </dgm:t>
    </dgm:pt>
    <dgm:pt modelId="{81C9FF4A-F8A5-5B4E-8071-61296BFC90CE}" type="sibTrans" cxnId="{D26D98A0-4300-504D-A4FF-E9D3B982ABF1}">
      <dgm:prSet/>
      <dgm:spPr/>
      <dgm:t>
        <a:bodyPr/>
        <a:lstStyle/>
        <a:p>
          <a:endParaRPr lang="en-US"/>
        </a:p>
      </dgm:t>
    </dgm:pt>
    <dgm:pt modelId="{D9C14EDE-62BC-A74F-9C59-4EFA14A7028D}" type="pres">
      <dgm:prSet presAssocID="{C2A29A3F-4003-D147-B7C5-DF29B2992863}" presName="linearFlow" presStyleCnt="0">
        <dgm:presLayoutVars>
          <dgm:resizeHandles val="exact"/>
        </dgm:presLayoutVars>
      </dgm:prSet>
      <dgm:spPr/>
    </dgm:pt>
    <dgm:pt modelId="{453FFDC4-E320-D54A-B832-CBDE1DDAF2DE}" type="pres">
      <dgm:prSet presAssocID="{033601CC-C8F0-6F4F-8278-D3693FA00F3C}" presName="node" presStyleLbl="node1" presStyleIdx="0" presStyleCnt="5">
        <dgm:presLayoutVars>
          <dgm:bulletEnabled val="1"/>
        </dgm:presLayoutVars>
      </dgm:prSet>
      <dgm:spPr/>
    </dgm:pt>
    <dgm:pt modelId="{E60EB944-4A82-A040-A986-ABE1E3D8F413}" type="pres">
      <dgm:prSet presAssocID="{1256B186-1F33-5442-A7EF-9C9FA81BAF68}" presName="sibTrans" presStyleLbl="sibTrans2D1" presStyleIdx="0" presStyleCnt="4"/>
      <dgm:spPr/>
    </dgm:pt>
    <dgm:pt modelId="{62026BFC-567A-E142-8CDB-8ECA42A9B6F3}" type="pres">
      <dgm:prSet presAssocID="{1256B186-1F33-5442-A7EF-9C9FA81BAF68}" presName="connectorText" presStyleLbl="sibTrans2D1" presStyleIdx="0" presStyleCnt="4"/>
      <dgm:spPr/>
    </dgm:pt>
    <dgm:pt modelId="{E3EF10AA-9867-9D4D-BBB0-007EBAEDA69B}" type="pres">
      <dgm:prSet presAssocID="{AE457D25-8118-4C4A-9CFA-6A1405529495}" presName="node" presStyleLbl="node1" presStyleIdx="1" presStyleCnt="5">
        <dgm:presLayoutVars>
          <dgm:bulletEnabled val="1"/>
        </dgm:presLayoutVars>
      </dgm:prSet>
      <dgm:spPr/>
    </dgm:pt>
    <dgm:pt modelId="{D607944D-DD4D-7D43-9C15-039E989218E6}" type="pres">
      <dgm:prSet presAssocID="{96E730CF-6341-CF4E-BF2F-2ECDFBE58507}" presName="sibTrans" presStyleLbl="sibTrans2D1" presStyleIdx="1" presStyleCnt="4"/>
      <dgm:spPr/>
    </dgm:pt>
    <dgm:pt modelId="{7DD67836-989E-A44D-815E-568D61B01A11}" type="pres">
      <dgm:prSet presAssocID="{96E730CF-6341-CF4E-BF2F-2ECDFBE58507}" presName="connectorText" presStyleLbl="sibTrans2D1" presStyleIdx="1" presStyleCnt="4"/>
      <dgm:spPr/>
    </dgm:pt>
    <dgm:pt modelId="{8E968B31-F441-6B46-900E-1E7E66187C5D}" type="pres">
      <dgm:prSet presAssocID="{F219D49D-E8B3-CB43-B192-2D253E519568}" presName="node" presStyleLbl="node1" presStyleIdx="2" presStyleCnt="5">
        <dgm:presLayoutVars>
          <dgm:bulletEnabled val="1"/>
        </dgm:presLayoutVars>
      </dgm:prSet>
      <dgm:spPr/>
    </dgm:pt>
    <dgm:pt modelId="{4F671D01-F51C-3B4D-80CC-387E4DBB2440}" type="pres">
      <dgm:prSet presAssocID="{B7E232E5-2FB5-6D48-8FBB-7DE0EE10C139}" presName="sibTrans" presStyleLbl="sibTrans2D1" presStyleIdx="2" presStyleCnt="4"/>
      <dgm:spPr/>
    </dgm:pt>
    <dgm:pt modelId="{5EC558DF-5592-1844-A108-EA1866C717AD}" type="pres">
      <dgm:prSet presAssocID="{B7E232E5-2FB5-6D48-8FBB-7DE0EE10C139}" presName="connectorText" presStyleLbl="sibTrans2D1" presStyleIdx="2" presStyleCnt="4"/>
      <dgm:spPr/>
    </dgm:pt>
    <dgm:pt modelId="{3202D964-793E-8747-B732-B1CEEFB48E55}" type="pres">
      <dgm:prSet presAssocID="{B1319FCD-D2FC-844D-A9FB-59895FCFE9F3}" presName="node" presStyleLbl="node1" presStyleIdx="3" presStyleCnt="5">
        <dgm:presLayoutVars>
          <dgm:bulletEnabled val="1"/>
        </dgm:presLayoutVars>
      </dgm:prSet>
      <dgm:spPr/>
    </dgm:pt>
    <dgm:pt modelId="{65FE2707-4EB1-AB48-BC1E-C1B38B58DE2A}" type="pres">
      <dgm:prSet presAssocID="{CEC12B23-242B-8F45-B73B-E310D8079954}" presName="sibTrans" presStyleLbl="sibTrans2D1" presStyleIdx="3" presStyleCnt="4"/>
      <dgm:spPr/>
    </dgm:pt>
    <dgm:pt modelId="{9A1B70A2-2D42-484E-A79E-9E8AF6F0EF4F}" type="pres">
      <dgm:prSet presAssocID="{CEC12B23-242B-8F45-B73B-E310D8079954}" presName="connectorText" presStyleLbl="sibTrans2D1" presStyleIdx="3" presStyleCnt="4"/>
      <dgm:spPr/>
    </dgm:pt>
    <dgm:pt modelId="{F4C07DCC-30F6-F540-9654-3944941F213E}" type="pres">
      <dgm:prSet presAssocID="{78064DFA-CAF7-8344-8392-137940970CB0}" presName="node" presStyleLbl="node1" presStyleIdx="4" presStyleCnt="5">
        <dgm:presLayoutVars>
          <dgm:bulletEnabled val="1"/>
        </dgm:presLayoutVars>
      </dgm:prSet>
      <dgm:spPr/>
    </dgm:pt>
  </dgm:ptLst>
  <dgm:cxnLst>
    <dgm:cxn modelId="{3290B005-D165-8340-B1EC-CFE728C1CC54}" type="presOf" srcId="{96E730CF-6341-CF4E-BF2F-2ECDFBE58507}" destId="{D607944D-DD4D-7D43-9C15-039E989218E6}" srcOrd="0" destOrd="0" presId="urn:microsoft.com/office/officeart/2005/8/layout/process2"/>
    <dgm:cxn modelId="{D31B3706-E178-C643-9865-5124EE4A6AF3}" type="presOf" srcId="{033601CC-C8F0-6F4F-8278-D3693FA00F3C}" destId="{453FFDC4-E320-D54A-B832-CBDE1DDAF2DE}" srcOrd="0" destOrd="0" presId="urn:microsoft.com/office/officeart/2005/8/layout/process2"/>
    <dgm:cxn modelId="{33A74708-C9E9-D94C-B59F-1B985BC8916D}" srcId="{C2A29A3F-4003-D147-B7C5-DF29B2992863}" destId="{B1319FCD-D2FC-844D-A9FB-59895FCFE9F3}" srcOrd="3" destOrd="0" parTransId="{D11373B9-EC11-D54E-95DE-B23496F271C6}" sibTransId="{CEC12B23-242B-8F45-B73B-E310D8079954}"/>
    <dgm:cxn modelId="{8D124F20-1AB4-4A48-9F07-C29410BB3D1D}" type="presOf" srcId="{F219D49D-E8B3-CB43-B192-2D253E519568}" destId="{8E968B31-F441-6B46-900E-1E7E66187C5D}" srcOrd="0" destOrd="0" presId="urn:microsoft.com/office/officeart/2005/8/layout/process2"/>
    <dgm:cxn modelId="{C2E1D62A-E82C-3645-A67B-95394DA0424D}" type="presOf" srcId="{B7E232E5-2FB5-6D48-8FBB-7DE0EE10C139}" destId="{5EC558DF-5592-1844-A108-EA1866C717AD}" srcOrd="1" destOrd="0" presId="urn:microsoft.com/office/officeart/2005/8/layout/process2"/>
    <dgm:cxn modelId="{9E31BD2D-C9D7-FC4E-9AAF-B4BF92067AC9}" type="presOf" srcId="{96E730CF-6341-CF4E-BF2F-2ECDFBE58507}" destId="{7DD67836-989E-A44D-815E-568D61B01A11}" srcOrd="1" destOrd="0" presId="urn:microsoft.com/office/officeart/2005/8/layout/process2"/>
    <dgm:cxn modelId="{BB582159-0AED-5C46-B585-179CC4B67162}" type="presOf" srcId="{CEC12B23-242B-8F45-B73B-E310D8079954}" destId="{9A1B70A2-2D42-484E-A79E-9E8AF6F0EF4F}" srcOrd="1" destOrd="0" presId="urn:microsoft.com/office/officeart/2005/8/layout/process2"/>
    <dgm:cxn modelId="{8DDF2F61-E2C6-7F4E-B5FC-EECFF70DD4B0}" type="presOf" srcId="{C2A29A3F-4003-D147-B7C5-DF29B2992863}" destId="{D9C14EDE-62BC-A74F-9C59-4EFA14A7028D}" srcOrd="0" destOrd="0" presId="urn:microsoft.com/office/officeart/2005/8/layout/process2"/>
    <dgm:cxn modelId="{11862D72-6817-4846-AD90-18C26F509B42}" type="presOf" srcId="{CEC12B23-242B-8F45-B73B-E310D8079954}" destId="{65FE2707-4EB1-AB48-BC1E-C1B38B58DE2A}" srcOrd="0" destOrd="0" presId="urn:microsoft.com/office/officeart/2005/8/layout/process2"/>
    <dgm:cxn modelId="{D1DB8981-FB65-9940-B44D-3603B98549CB}" type="presOf" srcId="{B7E232E5-2FB5-6D48-8FBB-7DE0EE10C139}" destId="{4F671D01-F51C-3B4D-80CC-387E4DBB2440}" srcOrd="0" destOrd="0" presId="urn:microsoft.com/office/officeart/2005/8/layout/process2"/>
    <dgm:cxn modelId="{E2E14A87-CB76-874B-8B7F-676132E2EA0A}" srcId="{C2A29A3F-4003-D147-B7C5-DF29B2992863}" destId="{F219D49D-E8B3-CB43-B192-2D253E519568}" srcOrd="2" destOrd="0" parTransId="{700B523E-4C4F-174D-89A0-6256469F0456}" sibTransId="{B7E232E5-2FB5-6D48-8FBB-7DE0EE10C139}"/>
    <dgm:cxn modelId="{2F7A5688-0EDC-F243-9E14-7FDB97884357}" srcId="{C2A29A3F-4003-D147-B7C5-DF29B2992863}" destId="{033601CC-C8F0-6F4F-8278-D3693FA00F3C}" srcOrd="0" destOrd="0" parTransId="{DE0952BF-5DB1-7441-9D48-18BB8E30B726}" sibTransId="{1256B186-1F33-5442-A7EF-9C9FA81BAF68}"/>
    <dgm:cxn modelId="{B40B1994-39CC-F242-86CD-D35F5313A3CF}" type="presOf" srcId="{AE457D25-8118-4C4A-9CFA-6A1405529495}" destId="{E3EF10AA-9867-9D4D-BBB0-007EBAEDA69B}" srcOrd="0" destOrd="0" presId="urn:microsoft.com/office/officeart/2005/8/layout/process2"/>
    <dgm:cxn modelId="{2E96C798-430B-F246-BE1D-B80DE5F00132}" type="presOf" srcId="{1256B186-1F33-5442-A7EF-9C9FA81BAF68}" destId="{E60EB944-4A82-A040-A986-ABE1E3D8F413}" srcOrd="0" destOrd="0" presId="urn:microsoft.com/office/officeart/2005/8/layout/process2"/>
    <dgm:cxn modelId="{6B88D899-1E11-C34E-890D-23A5BE8CE2D4}" type="presOf" srcId="{1256B186-1F33-5442-A7EF-9C9FA81BAF68}" destId="{62026BFC-567A-E142-8CDB-8ECA42A9B6F3}" srcOrd="1" destOrd="0" presId="urn:microsoft.com/office/officeart/2005/8/layout/process2"/>
    <dgm:cxn modelId="{D26D98A0-4300-504D-A4FF-E9D3B982ABF1}" srcId="{C2A29A3F-4003-D147-B7C5-DF29B2992863}" destId="{78064DFA-CAF7-8344-8392-137940970CB0}" srcOrd="4" destOrd="0" parTransId="{3D61FC46-3CA9-6E4E-857B-69C8642BED80}" sibTransId="{81C9FF4A-F8A5-5B4E-8071-61296BFC90CE}"/>
    <dgm:cxn modelId="{29B5DCC2-28FD-104E-AE21-6C3D8F0A98C5}" type="presOf" srcId="{78064DFA-CAF7-8344-8392-137940970CB0}" destId="{F4C07DCC-30F6-F540-9654-3944941F213E}" srcOrd="0" destOrd="0" presId="urn:microsoft.com/office/officeart/2005/8/layout/process2"/>
    <dgm:cxn modelId="{1CE10EC3-E43E-FD4C-A88C-0F582E2BB407}" srcId="{C2A29A3F-4003-D147-B7C5-DF29B2992863}" destId="{AE457D25-8118-4C4A-9CFA-6A1405529495}" srcOrd="1" destOrd="0" parTransId="{6B08E8EE-13B9-A543-8544-DEC8DF1F861D}" sibTransId="{96E730CF-6341-CF4E-BF2F-2ECDFBE58507}"/>
    <dgm:cxn modelId="{E4A1FACE-C288-4B46-A367-453F60033802}" type="presOf" srcId="{B1319FCD-D2FC-844D-A9FB-59895FCFE9F3}" destId="{3202D964-793E-8747-B732-B1CEEFB48E55}" srcOrd="0" destOrd="0" presId="urn:microsoft.com/office/officeart/2005/8/layout/process2"/>
    <dgm:cxn modelId="{1CB86373-E0D0-F644-BF07-C2750987462E}" type="presParOf" srcId="{D9C14EDE-62BC-A74F-9C59-4EFA14A7028D}" destId="{453FFDC4-E320-D54A-B832-CBDE1DDAF2DE}" srcOrd="0" destOrd="0" presId="urn:microsoft.com/office/officeart/2005/8/layout/process2"/>
    <dgm:cxn modelId="{74A4328D-EE51-554B-826B-2BA0BDE6ECC7}" type="presParOf" srcId="{D9C14EDE-62BC-A74F-9C59-4EFA14A7028D}" destId="{E60EB944-4A82-A040-A986-ABE1E3D8F413}" srcOrd="1" destOrd="0" presId="urn:microsoft.com/office/officeart/2005/8/layout/process2"/>
    <dgm:cxn modelId="{21353DA4-8FF4-5243-B44F-469CCFF54775}" type="presParOf" srcId="{E60EB944-4A82-A040-A986-ABE1E3D8F413}" destId="{62026BFC-567A-E142-8CDB-8ECA42A9B6F3}" srcOrd="0" destOrd="0" presId="urn:microsoft.com/office/officeart/2005/8/layout/process2"/>
    <dgm:cxn modelId="{4BBF1C0A-B9EB-3D4E-82DB-81ED9E827512}" type="presParOf" srcId="{D9C14EDE-62BC-A74F-9C59-4EFA14A7028D}" destId="{E3EF10AA-9867-9D4D-BBB0-007EBAEDA69B}" srcOrd="2" destOrd="0" presId="urn:microsoft.com/office/officeart/2005/8/layout/process2"/>
    <dgm:cxn modelId="{1CDFF5BA-B53C-BA44-893B-87885B00C5C4}" type="presParOf" srcId="{D9C14EDE-62BC-A74F-9C59-4EFA14A7028D}" destId="{D607944D-DD4D-7D43-9C15-039E989218E6}" srcOrd="3" destOrd="0" presId="urn:microsoft.com/office/officeart/2005/8/layout/process2"/>
    <dgm:cxn modelId="{B45E445F-950C-0C41-9089-6F0D5FF38455}" type="presParOf" srcId="{D607944D-DD4D-7D43-9C15-039E989218E6}" destId="{7DD67836-989E-A44D-815E-568D61B01A11}" srcOrd="0" destOrd="0" presId="urn:microsoft.com/office/officeart/2005/8/layout/process2"/>
    <dgm:cxn modelId="{F47BE435-775A-C742-BCB8-4DCD49A44A82}" type="presParOf" srcId="{D9C14EDE-62BC-A74F-9C59-4EFA14A7028D}" destId="{8E968B31-F441-6B46-900E-1E7E66187C5D}" srcOrd="4" destOrd="0" presId="urn:microsoft.com/office/officeart/2005/8/layout/process2"/>
    <dgm:cxn modelId="{56FCEBC7-F119-0443-A1AF-89087B927CC2}" type="presParOf" srcId="{D9C14EDE-62BC-A74F-9C59-4EFA14A7028D}" destId="{4F671D01-F51C-3B4D-80CC-387E4DBB2440}" srcOrd="5" destOrd="0" presId="urn:microsoft.com/office/officeart/2005/8/layout/process2"/>
    <dgm:cxn modelId="{F5FD3403-FAAD-5E46-A7D0-691BC86C05E6}" type="presParOf" srcId="{4F671D01-F51C-3B4D-80CC-387E4DBB2440}" destId="{5EC558DF-5592-1844-A108-EA1866C717AD}" srcOrd="0" destOrd="0" presId="urn:microsoft.com/office/officeart/2005/8/layout/process2"/>
    <dgm:cxn modelId="{0AAF2FAB-DA3A-8748-A677-F75D612D43BE}" type="presParOf" srcId="{D9C14EDE-62BC-A74F-9C59-4EFA14A7028D}" destId="{3202D964-793E-8747-B732-B1CEEFB48E55}" srcOrd="6" destOrd="0" presId="urn:microsoft.com/office/officeart/2005/8/layout/process2"/>
    <dgm:cxn modelId="{2A08B0BB-23C3-5440-861D-8362F7552B11}" type="presParOf" srcId="{D9C14EDE-62BC-A74F-9C59-4EFA14A7028D}" destId="{65FE2707-4EB1-AB48-BC1E-C1B38B58DE2A}" srcOrd="7" destOrd="0" presId="urn:microsoft.com/office/officeart/2005/8/layout/process2"/>
    <dgm:cxn modelId="{0A1DB0FA-92EB-1443-A264-CBAEA952CFC7}" type="presParOf" srcId="{65FE2707-4EB1-AB48-BC1E-C1B38B58DE2A}" destId="{9A1B70A2-2D42-484E-A79E-9E8AF6F0EF4F}" srcOrd="0" destOrd="0" presId="urn:microsoft.com/office/officeart/2005/8/layout/process2"/>
    <dgm:cxn modelId="{9E538504-5975-6345-A391-84A0140AE47E}" type="presParOf" srcId="{D9C14EDE-62BC-A74F-9C59-4EFA14A7028D}" destId="{F4C07DCC-30F6-F540-9654-3944941F213E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D68167-1C4F-8347-B554-7935A597C706}" type="doc">
      <dgm:prSet loTypeId="urn:microsoft.com/office/officeart/2008/layout/Radial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17BFB5-AE33-3C4F-AAF6-39180F1672C2}">
      <dgm:prSet phldrT="[Text]"/>
      <dgm:spPr/>
      <dgm:t>
        <a:bodyPr/>
        <a:lstStyle/>
        <a:p>
          <a:r>
            <a:rPr lang="en-US" dirty="0"/>
            <a:t>Sharing</a:t>
          </a:r>
        </a:p>
      </dgm:t>
    </dgm:pt>
    <dgm:pt modelId="{118EB6B6-935E-094D-AFFE-A1400E0D657E}" type="parTrans" cxnId="{92DD6DB4-B1F8-0D4D-BDCD-C6F6AA4BFA2B}">
      <dgm:prSet/>
      <dgm:spPr/>
      <dgm:t>
        <a:bodyPr/>
        <a:lstStyle/>
        <a:p>
          <a:endParaRPr lang="en-US"/>
        </a:p>
      </dgm:t>
    </dgm:pt>
    <dgm:pt modelId="{EC1CA56C-27A7-B84E-A52C-D41DE6E345D9}" type="sibTrans" cxnId="{92DD6DB4-B1F8-0D4D-BDCD-C6F6AA4BFA2B}">
      <dgm:prSet/>
      <dgm:spPr/>
      <dgm:t>
        <a:bodyPr/>
        <a:lstStyle/>
        <a:p>
          <a:endParaRPr lang="en-US"/>
        </a:p>
      </dgm:t>
    </dgm:pt>
    <dgm:pt modelId="{1E5656D0-53AB-5345-A4EB-3126CE450D81}">
      <dgm:prSet phldrT="[Text]"/>
      <dgm:spPr/>
      <dgm:t>
        <a:bodyPr/>
        <a:lstStyle/>
        <a:p>
          <a:r>
            <a:rPr lang="en-US" dirty="0"/>
            <a:t>Entity</a:t>
          </a:r>
        </a:p>
      </dgm:t>
    </dgm:pt>
    <dgm:pt modelId="{E63FDB45-5AF2-C340-B86B-5ACC9E9B92A8}" type="parTrans" cxnId="{55B223D9-5483-8B4A-A62A-1670B55A60E2}">
      <dgm:prSet/>
      <dgm:spPr/>
      <dgm:t>
        <a:bodyPr/>
        <a:lstStyle/>
        <a:p>
          <a:endParaRPr lang="en-US"/>
        </a:p>
      </dgm:t>
    </dgm:pt>
    <dgm:pt modelId="{046BAFC7-2222-DA4B-AD4C-75388D0813E8}" type="sibTrans" cxnId="{55B223D9-5483-8B4A-A62A-1670B55A60E2}">
      <dgm:prSet/>
      <dgm:spPr/>
      <dgm:t>
        <a:bodyPr/>
        <a:lstStyle/>
        <a:p>
          <a:endParaRPr lang="en-US"/>
        </a:p>
      </dgm:t>
    </dgm:pt>
    <dgm:pt modelId="{0E5B10AF-7BB0-0842-8B64-024ECFA6A711}">
      <dgm:prSet phldrT="[Text]"/>
      <dgm:spPr/>
      <dgm:t>
        <a:bodyPr/>
        <a:lstStyle/>
        <a:p>
          <a:r>
            <a:rPr lang="en-US" dirty="0"/>
            <a:t>Permission</a:t>
          </a:r>
        </a:p>
      </dgm:t>
    </dgm:pt>
    <dgm:pt modelId="{ED79D4BC-CB07-CE4C-8491-AEA233FEE613}" type="parTrans" cxnId="{E7C8EE98-585F-9E46-9AC8-03AECCD050E6}">
      <dgm:prSet/>
      <dgm:spPr/>
      <dgm:t>
        <a:bodyPr/>
        <a:lstStyle/>
        <a:p>
          <a:endParaRPr lang="en-US"/>
        </a:p>
      </dgm:t>
    </dgm:pt>
    <dgm:pt modelId="{294803CA-B532-BE46-A46B-26836DF7B4AD}" type="sibTrans" cxnId="{E7C8EE98-585F-9E46-9AC8-03AECCD050E6}">
      <dgm:prSet/>
      <dgm:spPr/>
      <dgm:t>
        <a:bodyPr/>
        <a:lstStyle/>
        <a:p>
          <a:endParaRPr lang="en-US"/>
        </a:p>
      </dgm:t>
    </dgm:pt>
    <dgm:pt modelId="{512D54F6-16C3-9241-914C-697C3383EF22}">
      <dgm:prSet phldrT="[Text]"/>
      <dgm:spPr/>
      <dgm:t>
        <a:bodyPr/>
        <a:lstStyle/>
        <a:p>
          <a:r>
            <a:rPr lang="en-US" dirty="0"/>
            <a:t>Group</a:t>
          </a:r>
        </a:p>
      </dgm:t>
    </dgm:pt>
    <dgm:pt modelId="{B7C4B300-AF36-CE43-B581-4E1FFB9555F5}" type="parTrans" cxnId="{920F4A33-B9CC-EB41-9EAC-70FE0B942555}">
      <dgm:prSet/>
      <dgm:spPr/>
      <dgm:t>
        <a:bodyPr/>
        <a:lstStyle/>
        <a:p>
          <a:endParaRPr lang="en-US"/>
        </a:p>
      </dgm:t>
    </dgm:pt>
    <dgm:pt modelId="{51A99533-B3E9-D742-83AF-F369A13ABC41}" type="sibTrans" cxnId="{920F4A33-B9CC-EB41-9EAC-70FE0B942555}">
      <dgm:prSet/>
      <dgm:spPr/>
      <dgm:t>
        <a:bodyPr/>
        <a:lstStyle/>
        <a:p>
          <a:endParaRPr lang="en-US"/>
        </a:p>
      </dgm:t>
    </dgm:pt>
    <dgm:pt modelId="{0B3379A2-E947-CC4A-9639-E167C244C946}" type="pres">
      <dgm:prSet presAssocID="{0CD68167-1C4F-8347-B554-7935A597C70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2D05C5B5-DEAE-AF4A-A76F-E77AE1AB3513}" type="pres">
      <dgm:prSet presAssocID="{C117BFB5-AE33-3C4F-AAF6-39180F1672C2}" presName="singleCycle" presStyleCnt="0"/>
      <dgm:spPr/>
    </dgm:pt>
    <dgm:pt modelId="{ED21F3E0-465E-6B4C-8FD8-B096420D820B}" type="pres">
      <dgm:prSet presAssocID="{C117BFB5-AE33-3C4F-AAF6-39180F1672C2}" presName="singleCenter" presStyleLbl="node1" presStyleIdx="0" presStyleCnt="4">
        <dgm:presLayoutVars>
          <dgm:chMax val="7"/>
          <dgm:chPref val="7"/>
        </dgm:presLayoutVars>
      </dgm:prSet>
      <dgm:spPr/>
    </dgm:pt>
    <dgm:pt modelId="{92E6D22F-21CC-3C40-8A2D-B884F68A678A}" type="pres">
      <dgm:prSet presAssocID="{E63FDB45-5AF2-C340-B86B-5ACC9E9B92A8}" presName="Name56" presStyleLbl="parChTrans1D2" presStyleIdx="0" presStyleCnt="3"/>
      <dgm:spPr/>
    </dgm:pt>
    <dgm:pt modelId="{8C5F85C1-8DEF-4841-9AB9-23B63CD29B9D}" type="pres">
      <dgm:prSet presAssocID="{1E5656D0-53AB-5345-A4EB-3126CE450D81}" presName="text0" presStyleLbl="node1" presStyleIdx="1" presStyleCnt="4">
        <dgm:presLayoutVars>
          <dgm:bulletEnabled val="1"/>
        </dgm:presLayoutVars>
      </dgm:prSet>
      <dgm:spPr/>
    </dgm:pt>
    <dgm:pt modelId="{B0FCD210-7E09-E84D-89A4-C09A5F6456E0}" type="pres">
      <dgm:prSet presAssocID="{ED79D4BC-CB07-CE4C-8491-AEA233FEE613}" presName="Name56" presStyleLbl="parChTrans1D2" presStyleIdx="1" presStyleCnt="3"/>
      <dgm:spPr/>
    </dgm:pt>
    <dgm:pt modelId="{2D6072C7-EB3C-F947-B0A6-B7CEDD5C3DD0}" type="pres">
      <dgm:prSet presAssocID="{0E5B10AF-7BB0-0842-8B64-024ECFA6A711}" presName="text0" presStyleLbl="node1" presStyleIdx="2" presStyleCnt="4" custScaleX="140959">
        <dgm:presLayoutVars>
          <dgm:bulletEnabled val="1"/>
        </dgm:presLayoutVars>
      </dgm:prSet>
      <dgm:spPr/>
    </dgm:pt>
    <dgm:pt modelId="{6248AA45-0DCC-7A41-A207-7CFE33DEFA76}" type="pres">
      <dgm:prSet presAssocID="{B7C4B300-AF36-CE43-B581-4E1FFB9555F5}" presName="Name56" presStyleLbl="parChTrans1D2" presStyleIdx="2" presStyleCnt="3"/>
      <dgm:spPr/>
    </dgm:pt>
    <dgm:pt modelId="{9F4B1582-6B76-C840-B3B0-270B8073C983}" type="pres">
      <dgm:prSet presAssocID="{512D54F6-16C3-9241-914C-697C3383EF22}" presName="text0" presStyleLbl="node1" presStyleIdx="3" presStyleCnt="4">
        <dgm:presLayoutVars>
          <dgm:bulletEnabled val="1"/>
        </dgm:presLayoutVars>
      </dgm:prSet>
      <dgm:spPr/>
    </dgm:pt>
  </dgm:ptLst>
  <dgm:cxnLst>
    <dgm:cxn modelId="{0F08441B-FEFE-8C44-8E12-A386721D91D5}" type="presOf" srcId="{0E5B10AF-7BB0-0842-8B64-024ECFA6A711}" destId="{2D6072C7-EB3C-F947-B0A6-B7CEDD5C3DD0}" srcOrd="0" destOrd="0" presId="urn:microsoft.com/office/officeart/2008/layout/RadialCluster"/>
    <dgm:cxn modelId="{D0BF892F-4C5B-0A48-B6E8-BF7904C09A1D}" type="presOf" srcId="{0CD68167-1C4F-8347-B554-7935A597C706}" destId="{0B3379A2-E947-CC4A-9639-E167C244C946}" srcOrd="0" destOrd="0" presId="urn:microsoft.com/office/officeart/2008/layout/RadialCluster"/>
    <dgm:cxn modelId="{920F4A33-B9CC-EB41-9EAC-70FE0B942555}" srcId="{C117BFB5-AE33-3C4F-AAF6-39180F1672C2}" destId="{512D54F6-16C3-9241-914C-697C3383EF22}" srcOrd="2" destOrd="0" parTransId="{B7C4B300-AF36-CE43-B581-4E1FFB9555F5}" sibTransId="{51A99533-B3E9-D742-83AF-F369A13ABC41}"/>
    <dgm:cxn modelId="{E1427E63-F1FA-934D-9176-153B84AE3F5D}" type="presOf" srcId="{ED79D4BC-CB07-CE4C-8491-AEA233FEE613}" destId="{B0FCD210-7E09-E84D-89A4-C09A5F6456E0}" srcOrd="0" destOrd="0" presId="urn:microsoft.com/office/officeart/2008/layout/RadialCluster"/>
    <dgm:cxn modelId="{A36C336D-F750-D74A-904E-9725A10161A5}" type="presOf" srcId="{B7C4B300-AF36-CE43-B581-4E1FFB9555F5}" destId="{6248AA45-0DCC-7A41-A207-7CFE33DEFA76}" srcOrd="0" destOrd="0" presId="urn:microsoft.com/office/officeart/2008/layout/RadialCluster"/>
    <dgm:cxn modelId="{E7C8EE98-585F-9E46-9AC8-03AECCD050E6}" srcId="{C117BFB5-AE33-3C4F-AAF6-39180F1672C2}" destId="{0E5B10AF-7BB0-0842-8B64-024ECFA6A711}" srcOrd="1" destOrd="0" parTransId="{ED79D4BC-CB07-CE4C-8491-AEA233FEE613}" sibTransId="{294803CA-B532-BE46-A46B-26836DF7B4AD}"/>
    <dgm:cxn modelId="{E13951A1-4D93-A64B-8C86-223A7A5EF6F4}" type="presOf" srcId="{512D54F6-16C3-9241-914C-697C3383EF22}" destId="{9F4B1582-6B76-C840-B3B0-270B8073C983}" srcOrd="0" destOrd="0" presId="urn:microsoft.com/office/officeart/2008/layout/RadialCluster"/>
    <dgm:cxn modelId="{92DD6DB4-B1F8-0D4D-BDCD-C6F6AA4BFA2B}" srcId="{0CD68167-1C4F-8347-B554-7935A597C706}" destId="{C117BFB5-AE33-3C4F-AAF6-39180F1672C2}" srcOrd="0" destOrd="0" parTransId="{118EB6B6-935E-094D-AFFE-A1400E0D657E}" sibTransId="{EC1CA56C-27A7-B84E-A52C-D41DE6E345D9}"/>
    <dgm:cxn modelId="{55B223D9-5483-8B4A-A62A-1670B55A60E2}" srcId="{C117BFB5-AE33-3C4F-AAF6-39180F1672C2}" destId="{1E5656D0-53AB-5345-A4EB-3126CE450D81}" srcOrd="0" destOrd="0" parTransId="{E63FDB45-5AF2-C340-B86B-5ACC9E9B92A8}" sibTransId="{046BAFC7-2222-DA4B-AD4C-75388D0813E8}"/>
    <dgm:cxn modelId="{11C5D5DE-B769-5546-8677-D8BF7B043255}" type="presOf" srcId="{E63FDB45-5AF2-C340-B86B-5ACC9E9B92A8}" destId="{92E6D22F-21CC-3C40-8A2D-B884F68A678A}" srcOrd="0" destOrd="0" presId="urn:microsoft.com/office/officeart/2008/layout/RadialCluster"/>
    <dgm:cxn modelId="{36314EDF-C0A6-004D-B920-58C7A94F6E4D}" type="presOf" srcId="{1E5656D0-53AB-5345-A4EB-3126CE450D81}" destId="{8C5F85C1-8DEF-4841-9AB9-23B63CD29B9D}" srcOrd="0" destOrd="0" presId="urn:microsoft.com/office/officeart/2008/layout/RadialCluster"/>
    <dgm:cxn modelId="{601BE2E9-0782-9D45-8C2D-A104A7B2B6A3}" type="presOf" srcId="{C117BFB5-AE33-3C4F-AAF6-39180F1672C2}" destId="{ED21F3E0-465E-6B4C-8FD8-B096420D820B}" srcOrd="0" destOrd="0" presId="urn:microsoft.com/office/officeart/2008/layout/RadialCluster"/>
    <dgm:cxn modelId="{2C26543C-C2A2-2845-966E-3FDEA4EEC68A}" type="presParOf" srcId="{0B3379A2-E947-CC4A-9639-E167C244C946}" destId="{2D05C5B5-DEAE-AF4A-A76F-E77AE1AB3513}" srcOrd="0" destOrd="0" presId="urn:microsoft.com/office/officeart/2008/layout/RadialCluster"/>
    <dgm:cxn modelId="{F84E576E-2ED4-C24B-9BF0-B03E100184D7}" type="presParOf" srcId="{2D05C5B5-DEAE-AF4A-A76F-E77AE1AB3513}" destId="{ED21F3E0-465E-6B4C-8FD8-B096420D820B}" srcOrd="0" destOrd="0" presId="urn:microsoft.com/office/officeart/2008/layout/RadialCluster"/>
    <dgm:cxn modelId="{72BACED4-3CD1-464C-844B-9DC045F83B11}" type="presParOf" srcId="{2D05C5B5-DEAE-AF4A-A76F-E77AE1AB3513}" destId="{92E6D22F-21CC-3C40-8A2D-B884F68A678A}" srcOrd="1" destOrd="0" presId="urn:microsoft.com/office/officeart/2008/layout/RadialCluster"/>
    <dgm:cxn modelId="{A683B5D7-DAA0-FE41-A518-867DE8E5D1F6}" type="presParOf" srcId="{2D05C5B5-DEAE-AF4A-A76F-E77AE1AB3513}" destId="{8C5F85C1-8DEF-4841-9AB9-23B63CD29B9D}" srcOrd="2" destOrd="0" presId="urn:microsoft.com/office/officeart/2008/layout/RadialCluster"/>
    <dgm:cxn modelId="{E52B0C99-7699-2D43-A15A-3CCED47960DC}" type="presParOf" srcId="{2D05C5B5-DEAE-AF4A-A76F-E77AE1AB3513}" destId="{B0FCD210-7E09-E84D-89A4-C09A5F6456E0}" srcOrd="3" destOrd="0" presId="urn:microsoft.com/office/officeart/2008/layout/RadialCluster"/>
    <dgm:cxn modelId="{F9194BE7-1E0C-AE41-9BEB-418F8DF0F236}" type="presParOf" srcId="{2D05C5B5-DEAE-AF4A-A76F-E77AE1AB3513}" destId="{2D6072C7-EB3C-F947-B0A6-B7CEDD5C3DD0}" srcOrd="4" destOrd="0" presId="urn:microsoft.com/office/officeart/2008/layout/RadialCluster"/>
    <dgm:cxn modelId="{4CD7EB04-9841-EB42-87A9-CBAED460C5C9}" type="presParOf" srcId="{2D05C5B5-DEAE-AF4A-A76F-E77AE1AB3513}" destId="{6248AA45-0DCC-7A41-A207-7CFE33DEFA76}" srcOrd="5" destOrd="0" presId="urn:microsoft.com/office/officeart/2008/layout/RadialCluster"/>
    <dgm:cxn modelId="{F96E063B-015C-EA4F-BE3C-B25F6154C42D}" type="presParOf" srcId="{2D05C5B5-DEAE-AF4A-A76F-E77AE1AB3513}" destId="{9F4B1582-6B76-C840-B3B0-270B8073C983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0036BA-F2F5-F644-8116-333F87300D94}" type="doc">
      <dgm:prSet loTypeId="urn:microsoft.com/office/officeart/2005/8/layout/vList5" loCatId="list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32BB5B04-8892-5945-B269-76509597F3A4}">
      <dgm:prSet phldrT="[Text]"/>
      <dgm:spPr/>
      <dgm:t>
        <a:bodyPr/>
        <a:lstStyle/>
        <a:p>
          <a:r>
            <a:rPr lang="en-US" dirty="0"/>
            <a:t>Software as a Service Gateways</a:t>
          </a:r>
        </a:p>
      </dgm:t>
    </dgm:pt>
    <dgm:pt modelId="{AEF33B7C-12B5-6242-A87C-7ACEAC1F605A}" type="parTrans" cxnId="{314CBECB-6783-8646-8EE6-544A7A7C67ED}">
      <dgm:prSet/>
      <dgm:spPr/>
      <dgm:t>
        <a:bodyPr/>
        <a:lstStyle/>
        <a:p>
          <a:endParaRPr lang="en-US"/>
        </a:p>
      </dgm:t>
    </dgm:pt>
    <dgm:pt modelId="{091D1838-7AB8-BD40-971C-F82D8A256FA7}" type="sibTrans" cxnId="{314CBECB-6783-8646-8EE6-544A7A7C67ED}">
      <dgm:prSet/>
      <dgm:spPr/>
      <dgm:t>
        <a:bodyPr/>
        <a:lstStyle/>
        <a:p>
          <a:endParaRPr lang="en-US"/>
        </a:p>
      </dgm:t>
    </dgm:pt>
    <dgm:pt modelId="{F10D25A1-EDDA-4942-BA4F-0A0AE1D9626C}">
      <dgm:prSet phldrT="[Text]"/>
      <dgm:spPr/>
      <dgm:t>
        <a:bodyPr/>
        <a:lstStyle/>
        <a:p>
          <a:r>
            <a:rPr lang="en-US" dirty="0"/>
            <a:t>Broaden access to your scientific software</a:t>
          </a:r>
        </a:p>
      </dgm:t>
    </dgm:pt>
    <dgm:pt modelId="{A6AAAB22-A92B-8442-B2E3-63D12E0068C8}" type="parTrans" cxnId="{F2A4CB90-4E4F-C342-B4D1-56D5F28722A7}">
      <dgm:prSet/>
      <dgm:spPr/>
      <dgm:t>
        <a:bodyPr/>
        <a:lstStyle/>
        <a:p>
          <a:endParaRPr lang="en-US"/>
        </a:p>
      </dgm:t>
    </dgm:pt>
    <dgm:pt modelId="{5B155C3E-56AD-4A41-975F-BB64DEC4A6AB}" type="sibTrans" cxnId="{F2A4CB90-4E4F-C342-B4D1-56D5F28722A7}">
      <dgm:prSet/>
      <dgm:spPr/>
      <dgm:t>
        <a:bodyPr/>
        <a:lstStyle/>
        <a:p>
          <a:endParaRPr lang="en-US"/>
        </a:p>
      </dgm:t>
    </dgm:pt>
    <dgm:pt modelId="{5AD709FD-363E-A545-946C-2111E89E1EA2}">
      <dgm:prSet phldrT="[Text]"/>
      <dgm:spPr/>
      <dgm:t>
        <a:bodyPr/>
        <a:lstStyle/>
        <a:p>
          <a:r>
            <a:rPr lang="en-US" dirty="0"/>
            <a:t>Simplify user support</a:t>
          </a:r>
        </a:p>
      </dgm:t>
    </dgm:pt>
    <dgm:pt modelId="{520CEAC4-312D-4449-AB55-241C33BA3107}" type="parTrans" cxnId="{4DCEFF9C-5930-6E4A-AA68-94C67A82EC64}">
      <dgm:prSet/>
      <dgm:spPr/>
      <dgm:t>
        <a:bodyPr/>
        <a:lstStyle/>
        <a:p>
          <a:endParaRPr lang="en-US"/>
        </a:p>
      </dgm:t>
    </dgm:pt>
    <dgm:pt modelId="{8E8A926B-11C3-3F48-A181-FA735E0A14B0}" type="sibTrans" cxnId="{4DCEFF9C-5930-6E4A-AA68-94C67A82EC64}">
      <dgm:prSet/>
      <dgm:spPr/>
      <dgm:t>
        <a:bodyPr/>
        <a:lstStyle/>
        <a:p>
          <a:endParaRPr lang="en-US"/>
        </a:p>
      </dgm:t>
    </dgm:pt>
    <dgm:pt modelId="{A1F11B2F-FBB6-C74E-AC17-896581E5325C}">
      <dgm:prSet phldrT="[Text]"/>
      <dgm:spPr/>
      <dgm:t>
        <a:bodyPr/>
        <a:lstStyle/>
        <a:p>
          <a:r>
            <a:rPr lang="en-US" dirty="0"/>
            <a:t>Domain Gateways</a:t>
          </a:r>
        </a:p>
      </dgm:t>
    </dgm:pt>
    <dgm:pt modelId="{EB3E3B75-0132-0541-87A5-461DE0F45753}" type="parTrans" cxnId="{DD4054DF-5CBC-AD4B-91F7-704D42508185}">
      <dgm:prSet/>
      <dgm:spPr/>
      <dgm:t>
        <a:bodyPr/>
        <a:lstStyle/>
        <a:p>
          <a:endParaRPr lang="en-US"/>
        </a:p>
      </dgm:t>
    </dgm:pt>
    <dgm:pt modelId="{54A83959-6D44-8D46-870C-88E84DD02BEE}" type="sibTrans" cxnId="{DD4054DF-5CBC-AD4B-91F7-704D42508185}">
      <dgm:prSet/>
      <dgm:spPr/>
      <dgm:t>
        <a:bodyPr/>
        <a:lstStyle/>
        <a:p>
          <a:endParaRPr lang="en-US"/>
        </a:p>
      </dgm:t>
    </dgm:pt>
    <dgm:pt modelId="{43BC9C57-2F78-714E-ADFB-2C47A68D1B0D}">
      <dgm:prSet phldrT="[Text]"/>
      <dgm:spPr/>
      <dgm:t>
        <a:bodyPr/>
        <a:lstStyle/>
        <a:p>
          <a:r>
            <a:rPr lang="en-US" dirty="0"/>
            <a:t>Provide access to many tools across a scientific domain </a:t>
          </a:r>
        </a:p>
      </dgm:t>
    </dgm:pt>
    <dgm:pt modelId="{0DD0524E-280A-114C-83C9-6327F7FF95C9}" type="parTrans" cxnId="{557DF966-21E5-3040-ACA7-7B8F1EE2458A}">
      <dgm:prSet/>
      <dgm:spPr/>
      <dgm:t>
        <a:bodyPr/>
        <a:lstStyle/>
        <a:p>
          <a:endParaRPr lang="en-US"/>
        </a:p>
      </dgm:t>
    </dgm:pt>
    <dgm:pt modelId="{C8C109C3-7EBE-8340-94C6-DFCA264D1862}" type="sibTrans" cxnId="{557DF966-21E5-3040-ACA7-7B8F1EE2458A}">
      <dgm:prSet/>
      <dgm:spPr/>
      <dgm:t>
        <a:bodyPr/>
        <a:lstStyle/>
        <a:p>
          <a:endParaRPr lang="en-US"/>
        </a:p>
      </dgm:t>
    </dgm:pt>
    <dgm:pt modelId="{F1E75488-34F3-D943-B533-48D0507163F2}">
      <dgm:prSet phldrT="[Text]"/>
      <dgm:spPr/>
      <dgm:t>
        <a:bodyPr/>
        <a:lstStyle/>
        <a:p>
          <a:r>
            <a:rPr lang="en-US" dirty="0"/>
            <a:t>Integrate many different computing resources</a:t>
          </a:r>
        </a:p>
      </dgm:t>
    </dgm:pt>
    <dgm:pt modelId="{9B0DEA65-5687-C441-9680-400EA44817B1}" type="parTrans" cxnId="{E1D9B99F-713A-2447-AD0E-E254AC383FF2}">
      <dgm:prSet/>
      <dgm:spPr/>
      <dgm:t>
        <a:bodyPr/>
        <a:lstStyle/>
        <a:p>
          <a:endParaRPr lang="en-US"/>
        </a:p>
      </dgm:t>
    </dgm:pt>
    <dgm:pt modelId="{3614B9B8-DD84-AE43-BF40-76CDCECF1B7D}" type="sibTrans" cxnId="{E1D9B99F-713A-2447-AD0E-E254AC383FF2}">
      <dgm:prSet/>
      <dgm:spPr/>
      <dgm:t>
        <a:bodyPr/>
        <a:lstStyle/>
        <a:p>
          <a:endParaRPr lang="en-US"/>
        </a:p>
      </dgm:t>
    </dgm:pt>
    <dgm:pt modelId="{0E85F4BE-67E4-094B-A9D7-6A8FE1AABB5C}">
      <dgm:prSet phldrT="[Text]"/>
      <dgm:spPr/>
      <dgm:t>
        <a:bodyPr/>
        <a:lstStyle/>
        <a:p>
          <a:r>
            <a:rPr lang="en-US" dirty="0"/>
            <a:t>Campus Gateways</a:t>
          </a:r>
        </a:p>
      </dgm:t>
    </dgm:pt>
    <dgm:pt modelId="{164F307D-25A3-9E4F-9AD8-42C9AF9F0D54}" type="parTrans" cxnId="{FE034974-3EA5-6A49-B774-1F3D476A5364}">
      <dgm:prSet/>
      <dgm:spPr/>
      <dgm:t>
        <a:bodyPr/>
        <a:lstStyle/>
        <a:p>
          <a:endParaRPr lang="en-US"/>
        </a:p>
      </dgm:t>
    </dgm:pt>
    <dgm:pt modelId="{9EBD0D5E-C99C-D848-850F-F36AEC8C227D}" type="sibTrans" cxnId="{FE034974-3EA5-6A49-B774-1F3D476A5364}">
      <dgm:prSet/>
      <dgm:spPr/>
      <dgm:t>
        <a:bodyPr/>
        <a:lstStyle/>
        <a:p>
          <a:endParaRPr lang="en-US"/>
        </a:p>
      </dgm:t>
    </dgm:pt>
    <dgm:pt modelId="{F45A6715-476D-C94A-B2D8-BB3B7ED1BDF1}">
      <dgm:prSet phldrT="[Text]"/>
      <dgm:spPr/>
      <dgm:t>
        <a:bodyPr/>
        <a:lstStyle/>
        <a:p>
          <a:r>
            <a:rPr lang="en-US" dirty="0"/>
            <a:t>Simplify and broaden access to campus resources</a:t>
          </a:r>
        </a:p>
      </dgm:t>
    </dgm:pt>
    <dgm:pt modelId="{5C5E4039-50C0-904F-AF49-E710C5B04CF8}" type="parTrans" cxnId="{66394822-F750-BD42-80C5-E793DA881D96}">
      <dgm:prSet/>
      <dgm:spPr/>
      <dgm:t>
        <a:bodyPr/>
        <a:lstStyle/>
        <a:p>
          <a:endParaRPr lang="en-US"/>
        </a:p>
      </dgm:t>
    </dgm:pt>
    <dgm:pt modelId="{83E41636-C9A2-2349-8F7E-5F6A7151D058}" type="sibTrans" cxnId="{66394822-F750-BD42-80C5-E793DA881D96}">
      <dgm:prSet/>
      <dgm:spPr/>
      <dgm:t>
        <a:bodyPr/>
        <a:lstStyle/>
        <a:p>
          <a:endParaRPr lang="en-US"/>
        </a:p>
      </dgm:t>
    </dgm:pt>
    <dgm:pt modelId="{24A7AE48-1A6A-DC44-BD4A-8860D7C99400}">
      <dgm:prSet phldrT="[Text]"/>
      <dgm:spPr/>
      <dgm:t>
        <a:bodyPr/>
        <a:lstStyle/>
        <a:p>
          <a:r>
            <a:rPr lang="en-US" dirty="0"/>
            <a:t>Bridge between campus, regional, and national resources</a:t>
          </a:r>
        </a:p>
      </dgm:t>
    </dgm:pt>
    <dgm:pt modelId="{19E987CC-D95A-E641-B53C-8803262EB907}" type="parTrans" cxnId="{E5EC20AD-B3C0-F349-95DD-5B5395DC083A}">
      <dgm:prSet/>
      <dgm:spPr/>
      <dgm:t>
        <a:bodyPr/>
        <a:lstStyle/>
        <a:p>
          <a:endParaRPr lang="en-US"/>
        </a:p>
      </dgm:t>
    </dgm:pt>
    <dgm:pt modelId="{AC4609C1-F385-C04D-B50F-5FE3678C78DA}" type="sibTrans" cxnId="{E5EC20AD-B3C0-F349-95DD-5B5395DC083A}">
      <dgm:prSet/>
      <dgm:spPr/>
      <dgm:t>
        <a:bodyPr/>
        <a:lstStyle/>
        <a:p>
          <a:endParaRPr lang="en-US"/>
        </a:p>
      </dgm:t>
    </dgm:pt>
    <dgm:pt modelId="{732B6F81-6E37-F64E-9A46-93ABE0EEA51B}">
      <dgm:prSet phldrT="[Text]"/>
      <dgm:spPr/>
      <dgm:t>
        <a:bodyPr/>
        <a:lstStyle/>
        <a:p>
          <a:r>
            <a:rPr lang="en-US" dirty="0"/>
            <a:t>Classroom Gateways</a:t>
          </a:r>
        </a:p>
      </dgm:t>
    </dgm:pt>
    <dgm:pt modelId="{73298B5E-AB00-B740-B5EE-4F77835435A5}" type="parTrans" cxnId="{4E9C3F67-1244-CB4B-BD4A-62296FF2C985}">
      <dgm:prSet/>
      <dgm:spPr/>
      <dgm:t>
        <a:bodyPr/>
        <a:lstStyle/>
        <a:p>
          <a:endParaRPr lang="en-US"/>
        </a:p>
      </dgm:t>
    </dgm:pt>
    <dgm:pt modelId="{37B93735-4C62-1C40-BADD-3AEEFCB0AEB1}" type="sibTrans" cxnId="{4E9C3F67-1244-CB4B-BD4A-62296FF2C985}">
      <dgm:prSet/>
      <dgm:spPr/>
      <dgm:t>
        <a:bodyPr/>
        <a:lstStyle/>
        <a:p>
          <a:endParaRPr lang="en-US"/>
        </a:p>
      </dgm:t>
    </dgm:pt>
    <dgm:pt modelId="{A92F1FB4-65A2-FF47-9080-74EB15909B02}">
      <dgm:prSet phldrT="[Text]"/>
      <dgm:spPr/>
      <dgm:t>
        <a:bodyPr/>
        <a:lstStyle/>
        <a:p>
          <a:r>
            <a:rPr lang="en-US" dirty="0"/>
            <a:t>Deliver scientific applications  to students</a:t>
          </a:r>
        </a:p>
      </dgm:t>
    </dgm:pt>
    <dgm:pt modelId="{AE06090B-DA22-AC43-9BE4-AFE4D8D2F34D}" type="parTrans" cxnId="{D77FCE1B-7D84-4F44-BE4A-6E068C5D26D8}">
      <dgm:prSet/>
      <dgm:spPr/>
      <dgm:t>
        <a:bodyPr/>
        <a:lstStyle/>
        <a:p>
          <a:endParaRPr lang="en-US"/>
        </a:p>
      </dgm:t>
    </dgm:pt>
    <dgm:pt modelId="{686070D7-6843-AF48-BD21-5501A78B9CA3}" type="sibTrans" cxnId="{D77FCE1B-7D84-4F44-BE4A-6E068C5D26D8}">
      <dgm:prSet/>
      <dgm:spPr/>
      <dgm:t>
        <a:bodyPr/>
        <a:lstStyle/>
        <a:p>
          <a:endParaRPr lang="en-US"/>
        </a:p>
      </dgm:t>
    </dgm:pt>
    <dgm:pt modelId="{08A5DCD3-E178-B74A-B219-06C2F9BEFFB6}">
      <dgm:prSet phldrT="[Text]"/>
      <dgm:spPr/>
      <dgm:t>
        <a:bodyPr/>
        <a:lstStyle/>
        <a:p>
          <a:r>
            <a:rPr lang="en-US" dirty="0"/>
            <a:t>Create and share Airavata experiments</a:t>
          </a:r>
        </a:p>
      </dgm:t>
    </dgm:pt>
    <dgm:pt modelId="{FF158A28-C1FE-794E-BCE1-BC3BAA188FB2}" type="parTrans" cxnId="{5B3A0AFB-9CE5-B74A-8116-0935C8425BD5}">
      <dgm:prSet/>
      <dgm:spPr/>
      <dgm:t>
        <a:bodyPr/>
        <a:lstStyle/>
        <a:p>
          <a:endParaRPr lang="en-US"/>
        </a:p>
      </dgm:t>
    </dgm:pt>
    <dgm:pt modelId="{5846C15C-4006-FB47-A4AB-C214592E0097}" type="sibTrans" cxnId="{5B3A0AFB-9CE5-B74A-8116-0935C8425BD5}">
      <dgm:prSet/>
      <dgm:spPr/>
      <dgm:t>
        <a:bodyPr/>
        <a:lstStyle/>
        <a:p>
          <a:endParaRPr lang="en-US"/>
        </a:p>
      </dgm:t>
    </dgm:pt>
    <dgm:pt modelId="{52FC1AEF-B986-ED41-8466-4A16F8DB4246}" type="pres">
      <dgm:prSet presAssocID="{E90036BA-F2F5-F644-8116-333F87300D94}" presName="Name0" presStyleCnt="0">
        <dgm:presLayoutVars>
          <dgm:dir/>
          <dgm:animLvl val="lvl"/>
          <dgm:resizeHandles val="exact"/>
        </dgm:presLayoutVars>
      </dgm:prSet>
      <dgm:spPr/>
    </dgm:pt>
    <dgm:pt modelId="{38D6E8A7-7201-3E46-B9FB-F7F7A1B13407}" type="pres">
      <dgm:prSet presAssocID="{32BB5B04-8892-5945-B269-76509597F3A4}" presName="linNode" presStyleCnt="0"/>
      <dgm:spPr/>
    </dgm:pt>
    <dgm:pt modelId="{DD5C145F-58C1-2945-9311-68675D2FC2F1}" type="pres">
      <dgm:prSet presAssocID="{32BB5B04-8892-5945-B269-76509597F3A4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0F860AFB-FF7E-714C-BED3-E103342EA01D}" type="pres">
      <dgm:prSet presAssocID="{32BB5B04-8892-5945-B269-76509597F3A4}" presName="descendantText" presStyleLbl="alignAccFollowNode1" presStyleIdx="0" presStyleCnt="4">
        <dgm:presLayoutVars>
          <dgm:bulletEnabled val="1"/>
        </dgm:presLayoutVars>
      </dgm:prSet>
      <dgm:spPr/>
    </dgm:pt>
    <dgm:pt modelId="{F6CE5576-FB7D-6F41-AA5F-085960715EFB}" type="pres">
      <dgm:prSet presAssocID="{091D1838-7AB8-BD40-971C-F82D8A256FA7}" presName="sp" presStyleCnt="0"/>
      <dgm:spPr/>
    </dgm:pt>
    <dgm:pt modelId="{23D79DAF-3650-E848-A615-3D2597D591D4}" type="pres">
      <dgm:prSet presAssocID="{A1F11B2F-FBB6-C74E-AC17-896581E5325C}" presName="linNode" presStyleCnt="0"/>
      <dgm:spPr/>
    </dgm:pt>
    <dgm:pt modelId="{1170C4CC-5440-E14E-BAB6-145D5E278E44}" type="pres">
      <dgm:prSet presAssocID="{A1F11B2F-FBB6-C74E-AC17-896581E5325C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B6B5D251-C841-BD4E-903B-67097D2CB003}" type="pres">
      <dgm:prSet presAssocID="{A1F11B2F-FBB6-C74E-AC17-896581E5325C}" presName="descendantText" presStyleLbl="alignAccFollowNode1" presStyleIdx="1" presStyleCnt="4" custLinFactNeighborX="0" custLinFactNeighborY="1117">
        <dgm:presLayoutVars>
          <dgm:bulletEnabled val="1"/>
        </dgm:presLayoutVars>
      </dgm:prSet>
      <dgm:spPr/>
    </dgm:pt>
    <dgm:pt modelId="{11A4D929-2087-1746-8761-5685409EF8FD}" type="pres">
      <dgm:prSet presAssocID="{54A83959-6D44-8D46-870C-88E84DD02BEE}" presName="sp" presStyleCnt="0"/>
      <dgm:spPr/>
    </dgm:pt>
    <dgm:pt modelId="{22EE4D78-DD9B-3744-8F02-7DEB87DEFE68}" type="pres">
      <dgm:prSet presAssocID="{0E85F4BE-67E4-094B-A9D7-6A8FE1AABB5C}" presName="linNode" presStyleCnt="0"/>
      <dgm:spPr/>
    </dgm:pt>
    <dgm:pt modelId="{12D7428F-7100-B74D-A281-B209D41680FC}" type="pres">
      <dgm:prSet presAssocID="{0E85F4BE-67E4-094B-A9D7-6A8FE1AABB5C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C0C25F3E-A056-9744-8211-AF4D727354C1}" type="pres">
      <dgm:prSet presAssocID="{0E85F4BE-67E4-094B-A9D7-6A8FE1AABB5C}" presName="descendantText" presStyleLbl="alignAccFollowNode1" presStyleIdx="2" presStyleCnt="4">
        <dgm:presLayoutVars>
          <dgm:bulletEnabled val="1"/>
        </dgm:presLayoutVars>
      </dgm:prSet>
      <dgm:spPr/>
    </dgm:pt>
    <dgm:pt modelId="{F594D9C9-8755-BE44-9EFE-2B36F4B57866}" type="pres">
      <dgm:prSet presAssocID="{9EBD0D5E-C99C-D848-850F-F36AEC8C227D}" presName="sp" presStyleCnt="0"/>
      <dgm:spPr/>
    </dgm:pt>
    <dgm:pt modelId="{FE62DDC1-6156-BD49-A0C3-6F7B55B9C554}" type="pres">
      <dgm:prSet presAssocID="{732B6F81-6E37-F64E-9A46-93ABE0EEA51B}" presName="linNode" presStyleCnt="0"/>
      <dgm:spPr/>
    </dgm:pt>
    <dgm:pt modelId="{0533F374-200E-C041-AD6F-91BCCA83B68D}" type="pres">
      <dgm:prSet presAssocID="{732B6F81-6E37-F64E-9A46-93ABE0EEA51B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4563B27C-F007-AE48-968F-E3E605291165}" type="pres">
      <dgm:prSet presAssocID="{732B6F81-6E37-F64E-9A46-93ABE0EEA51B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009CAD0B-375C-A747-9AA3-9E994F2F7C84}" type="presOf" srcId="{08A5DCD3-E178-B74A-B219-06C2F9BEFFB6}" destId="{4563B27C-F007-AE48-968F-E3E605291165}" srcOrd="0" destOrd="1" presId="urn:microsoft.com/office/officeart/2005/8/layout/vList5"/>
    <dgm:cxn modelId="{D77FCE1B-7D84-4F44-BE4A-6E068C5D26D8}" srcId="{732B6F81-6E37-F64E-9A46-93ABE0EEA51B}" destId="{A92F1FB4-65A2-FF47-9080-74EB15909B02}" srcOrd="0" destOrd="0" parTransId="{AE06090B-DA22-AC43-9BE4-AFE4D8D2F34D}" sibTransId="{686070D7-6843-AF48-BD21-5501A78B9CA3}"/>
    <dgm:cxn modelId="{66394822-F750-BD42-80C5-E793DA881D96}" srcId="{0E85F4BE-67E4-094B-A9D7-6A8FE1AABB5C}" destId="{F45A6715-476D-C94A-B2D8-BB3B7ED1BDF1}" srcOrd="0" destOrd="0" parTransId="{5C5E4039-50C0-904F-AF49-E710C5B04CF8}" sibTransId="{83E41636-C9A2-2349-8F7E-5F6A7151D058}"/>
    <dgm:cxn modelId="{4781B737-D160-B643-AC03-D3B3BC432B96}" type="presOf" srcId="{32BB5B04-8892-5945-B269-76509597F3A4}" destId="{DD5C145F-58C1-2945-9311-68675D2FC2F1}" srcOrd="0" destOrd="0" presId="urn:microsoft.com/office/officeart/2005/8/layout/vList5"/>
    <dgm:cxn modelId="{22151C40-41BB-164A-8BFA-838FE423E785}" type="presOf" srcId="{F10D25A1-EDDA-4942-BA4F-0A0AE1D9626C}" destId="{0F860AFB-FF7E-714C-BED3-E103342EA01D}" srcOrd="0" destOrd="0" presId="urn:microsoft.com/office/officeart/2005/8/layout/vList5"/>
    <dgm:cxn modelId="{F5A3B842-71E9-4940-A645-5723BC4F91BC}" type="presOf" srcId="{5AD709FD-363E-A545-946C-2111E89E1EA2}" destId="{0F860AFB-FF7E-714C-BED3-E103342EA01D}" srcOrd="0" destOrd="1" presId="urn:microsoft.com/office/officeart/2005/8/layout/vList5"/>
    <dgm:cxn modelId="{557DF966-21E5-3040-ACA7-7B8F1EE2458A}" srcId="{A1F11B2F-FBB6-C74E-AC17-896581E5325C}" destId="{43BC9C57-2F78-714E-ADFB-2C47A68D1B0D}" srcOrd="0" destOrd="0" parTransId="{0DD0524E-280A-114C-83C9-6327F7FF95C9}" sibTransId="{C8C109C3-7EBE-8340-94C6-DFCA264D1862}"/>
    <dgm:cxn modelId="{4E9C3F67-1244-CB4B-BD4A-62296FF2C985}" srcId="{E90036BA-F2F5-F644-8116-333F87300D94}" destId="{732B6F81-6E37-F64E-9A46-93ABE0EEA51B}" srcOrd="3" destOrd="0" parTransId="{73298B5E-AB00-B740-B5EE-4F77835435A5}" sibTransId="{37B93735-4C62-1C40-BADD-3AEEFCB0AEB1}"/>
    <dgm:cxn modelId="{3172F66A-82D8-0742-8968-59DA07018FED}" type="presOf" srcId="{24A7AE48-1A6A-DC44-BD4A-8860D7C99400}" destId="{C0C25F3E-A056-9744-8211-AF4D727354C1}" srcOrd="0" destOrd="1" presId="urn:microsoft.com/office/officeart/2005/8/layout/vList5"/>
    <dgm:cxn modelId="{309F6B73-619B-0A47-8AB3-49FC99BB0476}" type="presOf" srcId="{0E85F4BE-67E4-094B-A9D7-6A8FE1AABB5C}" destId="{12D7428F-7100-B74D-A281-B209D41680FC}" srcOrd="0" destOrd="0" presId="urn:microsoft.com/office/officeart/2005/8/layout/vList5"/>
    <dgm:cxn modelId="{FE034974-3EA5-6A49-B774-1F3D476A5364}" srcId="{E90036BA-F2F5-F644-8116-333F87300D94}" destId="{0E85F4BE-67E4-094B-A9D7-6A8FE1AABB5C}" srcOrd="2" destOrd="0" parTransId="{164F307D-25A3-9E4F-9AD8-42C9AF9F0D54}" sibTransId="{9EBD0D5E-C99C-D848-850F-F36AEC8C227D}"/>
    <dgm:cxn modelId="{59789275-CE84-B84F-8B96-84FD40CF6130}" type="presOf" srcId="{E90036BA-F2F5-F644-8116-333F87300D94}" destId="{52FC1AEF-B986-ED41-8466-4A16F8DB4246}" srcOrd="0" destOrd="0" presId="urn:microsoft.com/office/officeart/2005/8/layout/vList5"/>
    <dgm:cxn modelId="{4E620688-BC1B-5040-B7A4-42723601C601}" type="presOf" srcId="{F1E75488-34F3-D943-B533-48D0507163F2}" destId="{B6B5D251-C841-BD4E-903B-67097D2CB003}" srcOrd="0" destOrd="1" presId="urn:microsoft.com/office/officeart/2005/8/layout/vList5"/>
    <dgm:cxn modelId="{F2A4CB90-4E4F-C342-B4D1-56D5F28722A7}" srcId="{32BB5B04-8892-5945-B269-76509597F3A4}" destId="{F10D25A1-EDDA-4942-BA4F-0A0AE1D9626C}" srcOrd="0" destOrd="0" parTransId="{A6AAAB22-A92B-8442-B2E3-63D12E0068C8}" sibTransId="{5B155C3E-56AD-4A41-975F-BB64DEC4A6AB}"/>
    <dgm:cxn modelId="{4DCEFF9C-5930-6E4A-AA68-94C67A82EC64}" srcId="{32BB5B04-8892-5945-B269-76509597F3A4}" destId="{5AD709FD-363E-A545-946C-2111E89E1EA2}" srcOrd="1" destOrd="0" parTransId="{520CEAC4-312D-4449-AB55-241C33BA3107}" sibTransId="{8E8A926B-11C3-3F48-A181-FA735E0A14B0}"/>
    <dgm:cxn modelId="{E1D9B99F-713A-2447-AD0E-E254AC383FF2}" srcId="{A1F11B2F-FBB6-C74E-AC17-896581E5325C}" destId="{F1E75488-34F3-D943-B533-48D0507163F2}" srcOrd="1" destOrd="0" parTransId="{9B0DEA65-5687-C441-9680-400EA44817B1}" sibTransId="{3614B9B8-DD84-AE43-BF40-76CDCECF1B7D}"/>
    <dgm:cxn modelId="{457E04AA-96D8-5D49-939F-5571DFB8C304}" type="presOf" srcId="{732B6F81-6E37-F64E-9A46-93ABE0EEA51B}" destId="{0533F374-200E-C041-AD6F-91BCCA83B68D}" srcOrd="0" destOrd="0" presId="urn:microsoft.com/office/officeart/2005/8/layout/vList5"/>
    <dgm:cxn modelId="{56F564AA-345C-7B4C-811D-04C32AAF0944}" type="presOf" srcId="{43BC9C57-2F78-714E-ADFB-2C47A68D1B0D}" destId="{B6B5D251-C841-BD4E-903B-67097D2CB003}" srcOrd="0" destOrd="0" presId="urn:microsoft.com/office/officeart/2005/8/layout/vList5"/>
    <dgm:cxn modelId="{E5EC20AD-B3C0-F349-95DD-5B5395DC083A}" srcId="{0E85F4BE-67E4-094B-A9D7-6A8FE1AABB5C}" destId="{24A7AE48-1A6A-DC44-BD4A-8860D7C99400}" srcOrd="1" destOrd="0" parTransId="{19E987CC-D95A-E641-B53C-8803262EB907}" sibTransId="{AC4609C1-F385-C04D-B50F-5FE3678C78DA}"/>
    <dgm:cxn modelId="{5A2DFDB9-8F76-F641-ADE2-B22542AC0D13}" type="presOf" srcId="{A1F11B2F-FBB6-C74E-AC17-896581E5325C}" destId="{1170C4CC-5440-E14E-BAB6-145D5E278E44}" srcOrd="0" destOrd="0" presId="urn:microsoft.com/office/officeart/2005/8/layout/vList5"/>
    <dgm:cxn modelId="{314CBECB-6783-8646-8EE6-544A7A7C67ED}" srcId="{E90036BA-F2F5-F644-8116-333F87300D94}" destId="{32BB5B04-8892-5945-B269-76509597F3A4}" srcOrd="0" destOrd="0" parTransId="{AEF33B7C-12B5-6242-A87C-7ACEAC1F605A}" sibTransId="{091D1838-7AB8-BD40-971C-F82D8A256FA7}"/>
    <dgm:cxn modelId="{45F67FD5-756D-D343-AC8A-39B6ADA09800}" type="presOf" srcId="{F45A6715-476D-C94A-B2D8-BB3B7ED1BDF1}" destId="{C0C25F3E-A056-9744-8211-AF4D727354C1}" srcOrd="0" destOrd="0" presId="urn:microsoft.com/office/officeart/2005/8/layout/vList5"/>
    <dgm:cxn modelId="{DD4054DF-5CBC-AD4B-91F7-704D42508185}" srcId="{E90036BA-F2F5-F644-8116-333F87300D94}" destId="{A1F11B2F-FBB6-C74E-AC17-896581E5325C}" srcOrd="1" destOrd="0" parTransId="{EB3E3B75-0132-0541-87A5-461DE0F45753}" sibTransId="{54A83959-6D44-8D46-870C-88E84DD02BEE}"/>
    <dgm:cxn modelId="{58E5ECE5-AE6D-BF4C-853E-48A93345AFFB}" type="presOf" srcId="{A92F1FB4-65A2-FF47-9080-74EB15909B02}" destId="{4563B27C-F007-AE48-968F-E3E605291165}" srcOrd="0" destOrd="0" presId="urn:microsoft.com/office/officeart/2005/8/layout/vList5"/>
    <dgm:cxn modelId="{5B3A0AFB-9CE5-B74A-8116-0935C8425BD5}" srcId="{732B6F81-6E37-F64E-9A46-93ABE0EEA51B}" destId="{08A5DCD3-E178-B74A-B219-06C2F9BEFFB6}" srcOrd="1" destOrd="0" parTransId="{FF158A28-C1FE-794E-BCE1-BC3BAA188FB2}" sibTransId="{5846C15C-4006-FB47-A4AB-C214592E0097}"/>
    <dgm:cxn modelId="{901F4138-C3AE-F547-B777-F060EA2D305C}" type="presParOf" srcId="{52FC1AEF-B986-ED41-8466-4A16F8DB4246}" destId="{38D6E8A7-7201-3E46-B9FB-F7F7A1B13407}" srcOrd="0" destOrd="0" presId="urn:microsoft.com/office/officeart/2005/8/layout/vList5"/>
    <dgm:cxn modelId="{B2707775-6DB3-7541-B573-19BEAA465A31}" type="presParOf" srcId="{38D6E8A7-7201-3E46-B9FB-F7F7A1B13407}" destId="{DD5C145F-58C1-2945-9311-68675D2FC2F1}" srcOrd="0" destOrd="0" presId="urn:microsoft.com/office/officeart/2005/8/layout/vList5"/>
    <dgm:cxn modelId="{04488B37-7328-0B47-95EE-247613021928}" type="presParOf" srcId="{38D6E8A7-7201-3E46-B9FB-F7F7A1B13407}" destId="{0F860AFB-FF7E-714C-BED3-E103342EA01D}" srcOrd="1" destOrd="0" presId="urn:microsoft.com/office/officeart/2005/8/layout/vList5"/>
    <dgm:cxn modelId="{386F5A96-B47A-2B43-B95B-6B9860C48483}" type="presParOf" srcId="{52FC1AEF-B986-ED41-8466-4A16F8DB4246}" destId="{F6CE5576-FB7D-6F41-AA5F-085960715EFB}" srcOrd="1" destOrd="0" presId="urn:microsoft.com/office/officeart/2005/8/layout/vList5"/>
    <dgm:cxn modelId="{EECAA08D-E80B-3142-893F-611F93A6B463}" type="presParOf" srcId="{52FC1AEF-B986-ED41-8466-4A16F8DB4246}" destId="{23D79DAF-3650-E848-A615-3D2597D591D4}" srcOrd="2" destOrd="0" presId="urn:microsoft.com/office/officeart/2005/8/layout/vList5"/>
    <dgm:cxn modelId="{8DBC8C4C-1049-264E-85EA-8184668786DF}" type="presParOf" srcId="{23D79DAF-3650-E848-A615-3D2597D591D4}" destId="{1170C4CC-5440-E14E-BAB6-145D5E278E44}" srcOrd="0" destOrd="0" presId="urn:microsoft.com/office/officeart/2005/8/layout/vList5"/>
    <dgm:cxn modelId="{AF266C5A-62B0-EA45-8163-C75ED505878E}" type="presParOf" srcId="{23D79DAF-3650-E848-A615-3D2597D591D4}" destId="{B6B5D251-C841-BD4E-903B-67097D2CB003}" srcOrd="1" destOrd="0" presId="urn:microsoft.com/office/officeart/2005/8/layout/vList5"/>
    <dgm:cxn modelId="{71936B0A-8684-AE4B-8C5F-34C3E0475B98}" type="presParOf" srcId="{52FC1AEF-B986-ED41-8466-4A16F8DB4246}" destId="{11A4D929-2087-1746-8761-5685409EF8FD}" srcOrd="3" destOrd="0" presId="urn:microsoft.com/office/officeart/2005/8/layout/vList5"/>
    <dgm:cxn modelId="{B5A155B5-58BC-D94A-82FC-D3CBDD473586}" type="presParOf" srcId="{52FC1AEF-B986-ED41-8466-4A16F8DB4246}" destId="{22EE4D78-DD9B-3744-8F02-7DEB87DEFE68}" srcOrd="4" destOrd="0" presId="urn:microsoft.com/office/officeart/2005/8/layout/vList5"/>
    <dgm:cxn modelId="{76FF8E10-6579-E245-919F-D5BFD49278D7}" type="presParOf" srcId="{22EE4D78-DD9B-3744-8F02-7DEB87DEFE68}" destId="{12D7428F-7100-B74D-A281-B209D41680FC}" srcOrd="0" destOrd="0" presId="urn:microsoft.com/office/officeart/2005/8/layout/vList5"/>
    <dgm:cxn modelId="{EFBF018A-F6EB-D94C-A860-ECC242F6A265}" type="presParOf" srcId="{22EE4D78-DD9B-3744-8F02-7DEB87DEFE68}" destId="{C0C25F3E-A056-9744-8211-AF4D727354C1}" srcOrd="1" destOrd="0" presId="urn:microsoft.com/office/officeart/2005/8/layout/vList5"/>
    <dgm:cxn modelId="{07A16962-4201-9D4F-AF11-AED1C06DE635}" type="presParOf" srcId="{52FC1AEF-B986-ED41-8466-4A16F8DB4246}" destId="{F594D9C9-8755-BE44-9EFE-2B36F4B57866}" srcOrd="5" destOrd="0" presId="urn:microsoft.com/office/officeart/2005/8/layout/vList5"/>
    <dgm:cxn modelId="{AE7CC19A-5086-7346-925E-C7B6045C1F00}" type="presParOf" srcId="{52FC1AEF-B986-ED41-8466-4A16F8DB4246}" destId="{FE62DDC1-6156-BD49-A0C3-6F7B55B9C554}" srcOrd="6" destOrd="0" presId="urn:microsoft.com/office/officeart/2005/8/layout/vList5"/>
    <dgm:cxn modelId="{9DE22F87-B04D-BC4E-B42B-F059F848DACA}" type="presParOf" srcId="{FE62DDC1-6156-BD49-A0C3-6F7B55B9C554}" destId="{0533F374-200E-C041-AD6F-91BCCA83B68D}" srcOrd="0" destOrd="0" presId="urn:microsoft.com/office/officeart/2005/8/layout/vList5"/>
    <dgm:cxn modelId="{E3409624-54E0-7344-996F-9514F3A7817B}" type="presParOf" srcId="{FE62DDC1-6156-BD49-A0C3-6F7B55B9C554}" destId="{4563B27C-F007-AE48-968F-E3E60529116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A3E6E-BF20-1A40-B33D-F7700558D9AA}">
      <dsp:nvSpPr>
        <dsp:cNvPr id="0" name=""/>
        <dsp:cNvSpPr/>
      </dsp:nvSpPr>
      <dsp:spPr>
        <a:xfrm>
          <a:off x="3298" y="1925045"/>
          <a:ext cx="2884270" cy="115370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33338" bIns="666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What is </a:t>
          </a:r>
          <a:r>
            <a:rPr lang="en-US" sz="2500" kern="1200" dirty="0" err="1"/>
            <a:t>Airavata</a:t>
          </a:r>
          <a:r>
            <a:rPr lang="en-US" sz="2500" kern="1200" dirty="0"/>
            <a:t>?</a:t>
          </a:r>
        </a:p>
      </dsp:txBody>
      <dsp:txXfrm>
        <a:off x="3298" y="1925045"/>
        <a:ext cx="2595843" cy="1153708"/>
      </dsp:txXfrm>
    </dsp:sp>
    <dsp:sp modelId="{7E34B2FB-4AFE-574E-8355-C3CB7C8A4D26}">
      <dsp:nvSpPr>
        <dsp:cNvPr id="0" name=""/>
        <dsp:cNvSpPr/>
      </dsp:nvSpPr>
      <dsp:spPr>
        <a:xfrm>
          <a:off x="2310714" y="1925045"/>
          <a:ext cx="2884270" cy="11537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What can you build with it?</a:t>
          </a:r>
        </a:p>
      </dsp:txBody>
      <dsp:txXfrm>
        <a:off x="2887568" y="1925045"/>
        <a:ext cx="1730562" cy="1153708"/>
      </dsp:txXfrm>
    </dsp:sp>
    <dsp:sp modelId="{9EB2A05A-B050-0C4C-A2CF-868B2CC46446}">
      <dsp:nvSpPr>
        <dsp:cNvPr id="0" name=""/>
        <dsp:cNvSpPr/>
      </dsp:nvSpPr>
      <dsp:spPr>
        <a:xfrm>
          <a:off x="4618131" y="1925045"/>
          <a:ext cx="2884270" cy="11537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Future Directions</a:t>
          </a:r>
        </a:p>
      </dsp:txBody>
      <dsp:txXfrm>
        <a:off x="5194985" y="1925045"/>
        <a:ext cx="1730562" cy="11537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FFDC4-E320-D54A-B832-CBDE1DDAF2DE}">
      <dsp:nvSpPr>
        <dsp:cNvPr id="0" name=""/>
        <dsp:cNvSpPr/>
      </dsp:nvSpPr>
      <dsp:spPr>
        <a:xfrm>
          <a:off x="424047" y="382"/>
          <a:ext cx="1730432" cy="44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Working directory</a:t>
          </a:r>
        </a:p>
      </dsp:txBody>
      <dsp:txXfrm>
        <a:off x="437169" y="13504"/>
        <a:ext cx="1704188" cy="421764"/>
      </dsp:txXfrm>
    </dsp:sp>
    <dsp:sp modelId="{E60EB944-4A82-A040-A986-ABE1E3D8F413}">
      <dsp:nvSpPr>
        <dsp:cNvPr id="0" name=""/>
        <dsp:cNvSpPr/>
      </dsp:nvSpPr>
      <dsp:spPr>
        <a:xfrm rot="5400000">
          <a:off x="1205262" y="459591"/>
          <a:ext cx="168003" cy="2016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1228784" y="476391"/>
        <a:ext cx="120961" cy="117602"/>
      </dsp:txXfrm>
    </dsp:sp>
    <dsp:sp modelId="{E3EF10AA-9867-9D4D-BBB0-007EBAEDA69B}">
      <dsp:nvSpPr>
        <dsp:cNvPr id="0" name=""/>
        <dsp:cNvSpPr/>
      </dsp:nvSpPr>
      <dsp:spPr>
        <a:xfrm>
          <a:off x="424047" y="672395"/>
          <a:ext cx="1730432" cy="44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Stage in</a:t>
          </a:r>
        </a:p>
      </dsp:txBody>
      <dsp:txXfrm>
        <a:off x="437169" y="685517"/>
        <a:ext cx="1704188" cy="421764"/>
      </dsp:txXfrm>
    </dsp:sp>
    <dsp:sp modelId="{D607944D-DD4D-7D43-9C15-039E989218E6}">
      <dsp:nvSpPr>
        <dsp:cNvPr id="0" name=""/>
        <dsp:cNvSpPr/>
      </dsp:nvSpPr>
      <dsp:spPr>
        <a:xfrm rot="5400000">
          <a:off x="1205262" y="1131603"/>
          <a:ext cx="168003" cy="2016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1228784" y="1148403"/>
        <a:ext cx="120961" cy="117602"/>
      </dsp:txXfrm>
    </dsp:sp>
    <dsp:sp modelId="{8E968B31-F441-6B46-900E-1E7E66187C5D}">
      <dsp:nvSpPr>
        <dsp:cNvPr id="0" name=""/>
        <dsp:cNvSpPr/>
      </dsp:nvSpPr>
      <dsp:spPr>
        <a:xfrm>
          <a:off x="424047" y="1344407"/>
          <a:ext cx="1730432" cy="44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Submit job</a:t>
          </a:r>
        </a:p>
      </dsp:txBody>
      <dsp:txXfrm>
        <a:off x="437169" y="1357529"/>
        <a:ext cx="1704188" cy="421764"/>
      </dsp:txXfrm>
    </dsp:sp>
    <dsp:sp modelId="{4F671D01-F51C-3B4D-80CC-387E4DBB2440}">
      <dsp:nvSpPr>
        <dsp:cNvPr id="0" name=""/>
        <dsp:cNvSpPr/>
      </dsp:nvSpPr>
      <dsp:spPr>
        <a:xfrm rot="5400000">
          <a:off x="1205262" y="1803616"/>
          <a:ext cx="168003" cy="2016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1228784" y="1820416"/>
        <a:ext cx="120961" cy="117602"/>
      </dsp:txXfrm>
    </dsp:sp>
    <dsp:sp modelId="{3202D964-793E-8747-B732-B1CEEFB48E55}">
      <dsp:nvSpPr>
        <dsp:cNvPr id="0" name=""/>
        <dsp:cNvSpPr/>
      </dsp:nvSpPr>
      <dsp:spPr>
        <a:xfrm>
          <a:off x="424047" y="2016420"/>
          <a:ext cx="1730432" cy="44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Monitor</a:t>
          </a:r>
        </a:p>
      </dsp:txBody>
      <dsp:txXfrm>
        <a:off x="437169" y="2029542"/>
        <a:ext cx="1704188" cy="421764"/>
      </dsp:txXfrm>
    </dsp:sp>
    <dsp:sp modelId="{65FE2707-4EB1-AB48-BC1E-C1B38B58DE2A}">
      <dsp:nvSpPr>
        <dsp:cNvPr id="0" name=""/>
        <dsp:cNvSpPr/>
      </dsp:nvSpPr>
      <dsp:spPr>
        <a:xfrm rot="5400000">
          <a:off x="1205262" y="2475628"/>
          <a:ext cx="168003" cy="2016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1228784" y="2492428"/>
        <a:ext cx="120961" cy="117602"/>
      </dsp:txXfrm>
    </dsp:sp>
    <dsp:sp modelId="{F4C07DCC-30F6-F540-9654-3944941F213E}">
      <dsp:nvSpPr>
        <dsp:cNvPr id="0" name=""/>
        <dsp:cNvSpPr/>
      </dsp:nvSpPr>
      <dsp:spPr>
        <a:xfrm>
          <a:off x="424047" y="2688432"/>
          <a:ext cx="1730432" cy="44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Stage out</a:t>
          </a:r>
        </a:p>
      </dsp:txBody>
      <dsp:txXfrm>
        <a:off x="437169" y="2701554"/>
        <a:ext cx="1704188" cy="4217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FFDC4-E320-D54A-B832-CBDE1DDAF2DE}">
      <dsp:nvSpPr>
        <dsp:cNvPr id="0" name=""/>
        <dsp:cNvSpPr/>
      </dsp:nvSpPr>
      <dsp:spPr>
        <a:xfrm>
          <a:off x="424047" y="382"/>
          <a:ext cx="1730432" cy="44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Working directory</a:t>
          </a:r>
        </a:p>
      </dsp:txBody>
      <dsp:txXfrm>
        <a:off x="437169" y="13504"/>
        <a:ext cx="1704188" cy="421764"/>
      </dsp:txXfrm>
    </dsp:sp>
    <dsp:sp modelId="{E60EB944-4A82-A040-A986-ABE1E3D8F413}">
      <dsp:nvSpPr>
        <dsp:cNvPr id="0" name=""/>
        <dsp:cNvSpPr/>
      </dsp:nvSpPr>
      <dsp:spPr>
        <a:xfrm rot="5400000">
          <a:off x="1205262" y="459591"/>
          <a:ext cx="168003" cy="2016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1228784" y="476391"/>
        <a:ext cx="120961" cy="117602"/>
      </dsp:txXfrm>
    </dsp:sp>
    <dsp:sp modelId="{E3EF10AA-9867-9D4D-BBB0-007EBAEDA69B}">
      <dsp:nvSpPr>
        <dsp:cNvPr id="0" name=""/>
        <dsp:cNvSpPr/>
      </dsp:nvSpPr>
      <dsp:spPr>
        <a:xfrm>
          <a:off x="424047" y="672395"/>
          <a:ext cx="1730432" cy="44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Stage in</a:t>
          </a:r>
        </a:p>
      </dsp:txBody>
      <dsp:txXfrm>
        <a:off x="437169" y="685517"/>
        <a:ext cx="1704188" cy="421764"/>
      </dsp:txXfrm>
    </dsp:sp>
    <dsp:sp modelId="{D607944D-DD4D-7D43-9C15-039E989218E6}">
      <dsp:nvSpPr>
        <dsp:cNvPr id="0" name=""/>
        <dsp:cNvSpPr/>
      </dsp:nvSpPr>
      <dsp:spPr>
        <a:xfrm rot="5400000">
          <a:off x="1205262" y="1131603"/>
          <a:ext cx="168003" cy="2016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1228784" y="1148403"/>
        <a:ext cx="120961" cy="117602"/>
      </dsp:txXfrm>
    </dsp:sp>
    <dsp:sp modelId="{8E968B31-F441-6B46-900E-1E7E66187C5D}">
      <dsp:nvSpPr>
        <dsp:cNvPr id="0" name=""/>
        <dsp:cNvSpPr/>
      </dsp:nvSpPr>
      <dsp:spPr>
        <a:xfrm>
          <a:off x="424047" y="1344407"/>
          <a:ext cx="1730432" cy="44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Submit job</a:t>
          </a:r>
        </a:p>
      </dsp:txBody>
      <dsp:txXfrm>
        <a:off x="437169" y="1357529"/>
        <a:ext cx="1704188" cy="421764"/>
      </dsp:txXfrm>
    </dsp:sp>
    <dsp:sp modelId="{4F671D01-F51C-3B4D-80CC-387E4DBB2440}">
      <dsp:nvSpPr>
        <dsp:cNvPr id="0" name=""/>
        <dsp:cNvSpPr/>
      </dsp:nvSpPr>
      <dsp:spPr>
        <a:xfrm rot="5400000">
          <a:off x="1205262" y="1803616"/>
          <a:ext cx="168003" cy="2016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1228784" y="1820416"/>
        <a:ext cx="120961" cy="117602"/>
      </dsp:txXfrm>
    </dsp:sp>
    <dsp:sp modelId="{3202D964-793E-8747-B732-B1CEEFB48E55}">
      <dsp:nvSpPr>
        <dsp:cNvPr id="0" name=""/>
        <dsp:cNvSpPr/>
      </dsp:nvSpPr>
      <dsp:spPr>
        <a:xfrm>
          <a:off x="424047" y="2016420"/>
          <a:ext cx="1730432" cy="44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Monitor</a:t>
          </a:r>
        </a:p>
      </dsp:txBody>
      <dsp:txXfrm>
        <a:off x="437169" y="2029542"/>
        <a:ext cx="1704188" cy="421764"/>
      </dsp:txXfrm>
    </dsp:sp>
    <dsp:sp modelId="{65FE2707-4EB1-AB48-BC1E-C1B38B58DE2A}">
      <dsp:nvSpPr>
        <dsp:cNvPr id="0" name=""/>
        <dsp:cNvSpPr/>
      </dsp:nvSpPr>
      <dsp:spPr>
        <a:xfrm rot="5400000">
          <a:off x="1205262" y="2475628"/>
          <a:ext cx="168003" cy="2016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1228784" y="2492428"/>
        <a:ext cx="120961" cy="117602"/>
      </dsp:txXfrm>
    </dsp:sp>
    <dsp:sp modelId="{F4C07DCC-30F6-F540-9654-3944941F213E}">
      <dsp:nvSpPr>
        <dsp:cNvPr id="0" name=""/>
        <dsp:cNvSpPr/>
      </dsp:nvSpPr>
      <dsp:spPr>
        <a:xfrm>
          <a:off x="424047" y="2688432"/>
          <a:ext cx="1730432" cy="44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Stage out</a:t>
          </a:r>
        </a:p>
      </dsp:txBody>
      <dsp:txXfrm>
        <a:off x="437169" y="2701554"/>
        <a:ext cx="1704188" cy="4217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1F3E0-465E-6B4C-8FD8-B096420D820B}">
      <dsp:nvSpPr>
        <dsp:cNvPr id="0" name=""/>
        <dsp:cNvSpPr/>
      </dsp:nvSpPr>
      <dsp:spPr>
        <a:xfrm>
          <a:off x="1886926" y="1755887"/>
          <a:ext cx="1132259" cy="11322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Sharing</a:t>
          </a:r>
        </a:p>
      </dsp:txBody>
      <dsp:txXfrm>
        <a:off x="1942198" y="1811159"/>
        <a:ext cx="1021715" cy="1021715"/>
      </dsp:txXfrm>
    </dsp:sp>
    <dsp:sp modelId="{92E6D22F-21CC-3C40-8A2D-B884F68A678A}">
      <dsp:nvSpPr>
        <dsp:cNvPr id="0" name=""/>
        <dsp:cNvSpPr/>
      </dsp:nvSpPr>
      <dsp:spPr>
        <a:xfrm rot="16200000">
          <a:off x="2055939" y="1358770"/>
          <a:ext cx="7942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4233" y="0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5F85C1-8DEF-4841-9AB9-23B63CD29B9D}">
      <dsp:nvSpPr>
        <dsp:cNvPr id="0" name=""/>
        <dsp:cNvSpPr/>
      </dsp:nvSpPr>
      <dsp:spPr>
        <a:xfrm>
          <a:off x="2073749" y="203040"/>
          <a:ext cx="758613" cy="7586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Entity</a:t>
          </a:r>
        </a:p>
      </dsp:txBody>
      <dsp:txXfrm>
        <a:off x="2110781" y="240072"/>
        <a:ext cx="684549" cy="684549"/>
      </dsp:txXfrm>
    </dsp:sp>
    <dsp:sp modelId="{B0FCD210-7E09-E84D-89A4-C09A5F6456E0}">
      <dsp:nvSpPr>
        <dsp:cNvPr id="0" name=""/>
        <dsp:cNvSpPr/>
      </dsp:nvSpPr>
      <dsp:spPr>
        <a:xfrm rot="1800000">
          <a:off x="2987797" y="2766016"/>
          <a:ext cx="4685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8578" y="0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6072C7-EB3C-F947-B0A6-B7CEDD5C3DD0}">
      <dsp:nvSpPr>
        <dsp:cNvPr id="0" name=""/>
        <dsp:cNvSpPr/>
      </dsp:nvSpPr>
      <dsp:spPr>
        <a:xfrm>
          <a:off x="3424987" y="2812544"/>
          <a:ext cx="1069334" cy="7586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Permission</a:t>
          </a:r>
        </a:p>
      </dsp:txBody>
      <dsp:txXfrm>
        <a:off x="3462019" y="2849576"/>
        <a:ext cx="995270" cy="684549"/>
      </dsp:txXfrm>
    </dsp:sp>
    <dsp:sp modelId="{6248AA45-0DCC-7A41-A207-7CFE33DEFA76}">
      <dsp:nvSpPr>
        <dsp:cNvPr id="0" name=""/>
        <dsp:cNvSpPr/>
      </dsp:nvSpPr>
      <dsp:spPr>
        <a:xfrm rot="9000000">
          <a:off x="1282359" y="2810865"/>
          <a:ext cx="6479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7973" y="0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4B1582-6B76-C840-B3B0-270B8073C983}">
      <dsp:nvSpPr>
        <dsp:cNvPr id="0" name=""/>
        <dsp:cNvSpPr/>
      </dsp:nvSpPr>
      <dsp:spPr>
        <a:xfrm>
          <a:off x="567151" y="2812544"/>
          <a:ext cx="758613" cy="7586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Group</a:t>
          </a:r>
        </a:p>
      </dsp:txBody>
      <dsp:txXfrm>
        <a:off x="604183" y="2849576"/>
        <a:ext cx="684549" cy="6845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60AFB-FF7E-714C-BED3-E103342EA01D}">
      <dsp:nvSpPr>
        <dsp:cNvPr id="0" name=""/>
        <dsp:cNvSpPr/>
      </dsp:nvSpPr>
      <dsp:spPr>
        <a:xfrm rot="5400000">
          <a:off x="5594278" y="-2303516"/>
          <a:ext cx="838850" cy="56599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Broaden access to your scientific software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Simplify user support</a:t>
          </a:r>
        </a:p>
      </dsp:txBody>
      <dsp:txXfrm rot="-5400000">
        <a:off x="3183726" y="147985"/>
        <a:ext cx="5619006" cy="756952"/>
      </dsp:txXfrm>
    </dsp:sp>
    <dsp:sp modelId="{DD5C145F-58C1-2945-9311-68675D2FC2F1}">
      <dsp:nvSpPr>
        <dsp:cNvPr id="0" name=""/>
        <dsp:cNvSpPr/>
      </dsp:nvSpPr>
      <dsp:spPr>
        <a:xfrm>
          <a:off x="0" y="2180"/>
          <a:ext cx="3183725" cy="1048562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Software as a Service Gateways</a:t>
          </a:r>
        </a:p>
      </dsp:txBody>
      <dsp:txXfrm>
        <a:off x="51187" y="53367"/>
        <a:ext cx="3081351" cy="946188"/>
      </dsp:txXfrm>
    </dsp:sp>
    <dsp:sp modelId="{B6B5D251-C841-BD4E-903B-67097D2CB003}">
      <dsp:nvSpPr>
        <dsp:cNvPr id="0" name=""/>
        <dsp:cNvSpPr/>
      </dsp:nvSpPr>
      <dsp:spPr>
        <a:xfrm rot="5400000">
          <a:off x="5594278" y="-1193155"/>
          <a:ext cx="838850" cy="56599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Provide access to many tools across a scientific domain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Integrate many different computing resources</a:t>
          </a:r>
        </a:p>
      </dsp:txBody>
      <dsp:txXfrm rot="-5400000">
        <a:off x="3183726" y="1258346"/>
        <a:ext cx="5619006" cy="756952"/>
      </dsp:txXfrm>
    </dsp:sp>
    <dsp:sp modelId="{1170C4CC-5440-E14E-BAB6-145D5E278E44}">
      <dsp:nvSpPr>
        <dsp:cNvPr id="0" name=""/>
        <dsp:cNvSpPr/>
      </dsp:nvSpPr>
      <dsp:spPr>
        <a:xfrm>
          <a:off x="0" y="1103170"/>
          <a:ext cx="3183725" cy="1048562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Domain Gateways</a:t>
          </a:r>
        </a:p>
      </dsp:txBody>
      <dsp:txXfrm>
        <a:off x="51187" y="1154357"/>
        <a:ext cx="3081351" cy="946188"/>
      </dsp:txXfrm>
    </dsp:sp>
    <dsp:sp modelId="{C0C25F3E-A056-9744-8211-AF4D727354C1}">
      <dsp:nvSpPr>
        <dsp:cNvPr id="0" name=""/>
        <dsp:cNvSpPr/>
      </dsp:nvSpPr>
      <dsp:spPr>
        <a:xfrm rot="5400000">
          <a:off x="5594278" y="-101535"/>
          <a:ext cx="838850" cy="56599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Simplify and broaden access to campus resources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Bridge between campus, regional, and national resources</a:t>
          </a:r>
        </a:p>
      </dsp:txBody>
      <dsp:txXfrm rot="-5400000">
        <a:off x="3183726" y="2349966"/>
        <a:ext cx="5619006" cy="756952"/>
      </dsp:txXfrm>
    </dsp:sp>
    <dsp:sp modelId="{12D7428F-7100-B74D-A281-B209D41680FC}">
      <dsp:nvSpPr>
        <dsp:cNvPr id="0" name=""/>
        <dsp:cNvSpPr/>
      </dsp:nvSpPr>
      <dsp:spPr>
        <a:xfrm>
          <a:off x="0" y="2204161"/>
          <a:ext cx="3183725" cy="1048562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Campus Gateways</a:t>
          </a:r>
        </a:p>
      </dsp:txBody>
      <dsp:txXfrm>
        <a:off x="51187" y="2255348"/>
        <a:ext cx="3081351" cy="946188"/>
      </dsp:txXfrm>
    </dsp:sp>
    <dsp:sp modelId="{4563B27C-F007-AE48-968F-E3E605291165}">
      <dsp:nvSpPr>
        <dsp:cNvPr id="0" name=""/>
        <dsp:cNvSpPr/>
      </dsp:nvSpPr>
      <dsp:spPr>
        <a:xfrm rot="5400000">
          <a:off x="5594278" y="999455"/>
          <a:ext cx="838850" cy="56599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Deliver scientific applications  to students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Create and share Airavata experiments</a:t>
          </a:r>
        </a:p>
      </dsp:txBody>
      <dsp:txXfrm rot="-5400000">
        <a:off x="3183726" y="3450957"/>
        <a:ext cx="5619006" cy="756952"/>
      </dsp:txXfrm>
    </dsp:sp>
    <dsp:sp modelId="{0533F374-200E-C041-AD6F-91BCCA83B68D}">
      <dsp:nvSpPr>
        <dsp:cNvPr id="0" name=""/>
        <dsp:cNvSpPr/>
      </dsp:nvSpPr>
      <dsp:spPr>
        <a:xfrm>
          <a:off x="0" y="3305152"/>
          <a:ext cx="3183725" cy="1048562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Classroom Gateways</a:t>
          </a:r>
        </a:p>
      </dsp:txBody>
      <dsp:txXfrm>
        <a:off x="51187" y="3356339"/>
        <a:ext cx="3081351" cy="946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A882B-E9B6-4D0B-B651-D01DC8B38E68}" type="datetimeFigureOut">
              <a:rPr lang="en-US" smtClean="0"/>
              <a:t>3/19/18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410C9-F6F2-4568-B1FE-29DC5D1D8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88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Committer and Project Management Committee (PMC) member of Apache </a:t>
            </a:r>
            <a:r>
              <a:rPr lang="en-US" dirty="0" err="1"/>
              <a:t>Airavata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Help with operations of </a:t>
            </a:r>
            <a:r>
              <a:rPr lang="en-US" dirty="0" err="1"/>
              <a:t>SciGaP</a:t>
            </a:r>
            <a:r>
              <a:rPr lang="en-US" dirty="0"/>
              <a:t>, a science gateway hosting platform that scales to host many different science gateways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Member of the Extended Developer Support team of SGCI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Work in the Science Gateways Research Center at Indiana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55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PGA is built on </a:t>
            </a:r>
            <a:r>
              <a:rPr lang="en-US" dirty="0" err="1"/>
              <a:t>Laravel</a:t>
            </a:r>
            <a:r>
              <a:rPr lang="en-US" dirty="0"/>
              <a:t> a PHP framework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Showcases the functionality that is exposed by </a:t>
            </a:r>
            <a:r>
              <a:rPr lang="en-US" dirty="0" err="1"/>
              <a:t>Airavata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Was originally intended as an example but it’s become the primary UI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07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Main point: </a:t>
            </a:r>
            <a:r>
              <a:rPr lang="en-US" dirty="0" err="1"/>
              <a:t>Airavata</a:t>
            </a:r>
            <a:r>
              <a:rPr lang="en-US" dirty="0"/>
              <a:t> clients and the API service need a service that they can trust for authentication and authorization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open source service for identity and access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Airavata</a:t>
            </a:r>
            <a:r>
              <a:rPr lang="en-US" dirty="0"/>
              <a:t> uses this for user authentication, using OpenID Connect protocol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Think: “sign in with Google”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www.keycloak.org</a:t>
            </a:r>
            <a:r>
              <a:rPr lang="en-US" dirty="0"/>
              <a:t>/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 Red Hat, 200+ contributors on GitHub, 4,500+ merged PRs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 Open source (ALv2) identity and access management server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 Identity brokering; pluggable authentication mechanisms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 Authorization services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 Multi-tenanted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 Complete, well documented REST API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Authorization flow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Once user logs in, </a:t>
            </a:r>
            <a:r>
              <a:rPr lang="en-US" dirty="0" err="1"/>
              <a:t>Keycloak</a:t>
            </a:r>
            <a:r>
              <a:rPr lang="en-US" dirty="0"/>
              <a:t> returns (through OpenID Connect) an access token to PGA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Access token is included in every request to the </a:t>
            </a:r>
            <a:r>
              <a:rPr lang="en-US" dirty="0" err="1"/>
              <a:t>Airavata</a:t>
            </a:r>
            <a:r>
              <a:rPr lang="en-US" dirty="0"/>
              <a:t> API server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API Server makes a call to </a:t>
            </a:r>
            <a:r>
              <a:rPr lang="en-US" dirty="0" err="1"/>
              <a:t>Keycloak</a:t>
            </a:r>
            <a:r>
              <a:rPr lang="en-US" dirty="0"/>
              <a:t> to validate the access token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API Server uses </a:t>
            </a:r>
            <a:r>
              <a:rPr lang="en-US" dirty="0" err="1"/>
              <a:t>Keycloak</a:t>
            </a:r>
            <a:r>
              <a:rPr lang="en-US" dirty="0"/>
              <a:t> REST API to get a list of roles that the user has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API Server then checks to make sure that the user has the necessary role to call that API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78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CILogon</a:t>
            </a:r>
            <a:r>
              <a:rPr lang="en-US" dirty="0"/>
              <a:t> federates authentication to several universities and institutions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CILogon</a:t>
            </a:r>
            <a:r>
              <a:rPr lang="en-US" dirty="0"/>
              <a:t> is a member of </a:t>
            </a:r>
            <a:r>
              <a:rPr lang="en-US" dirty="0" err="1"/>
              <a:t>InCommon</a:t>
            </a:r>
            <a:r>
              <a:rPr lang="en-US" dirty="0"/>
              <a:t> and provides an OpenID Connect bridge to the </a:t>
            </a:r>
            <a:r>
              <a:rPr lang="en-US" dirty="0" err="1"/>
              <a:t>InCommon’s</a:t>
            </a:r>
            <a:r>
              <a:rPr lang="en-US" dirty="0"/>
              <a:t> SAML based authentication federation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24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Stores SSH key pairs and passwords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MariaDB</a:t>
            </a:r>
            <a:r>
              <a:rPr lang="en-US" dirty="0"/>
              <a:t> database, records are encrypted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API server doesn’t allow getting the private keys or passwords but internally these are available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10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Entity represents a thing that can be shared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“sharing” is a triple of an entity, a group and a permission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Example: a student shares her experiment with other students in the class with the READ permission so they can see the results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things are shared in </a:t>
            </a:r>
            <a:r>
              <a:rPr lang="en-US" dirty="0" err="1"/>
              <a:t>Airavata</a:t>
            </a:r>
            <a:r>
              <a:rPr lang="en-US" dirty="0"/>
              <a:t>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Today: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Projects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Experiments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Files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Soon: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Compute Resources/Allocations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Applications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51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Scaling here means decreasing the marginal cost of adding a new gateway, in terms of IT resources and human resources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Multi-tenancy means that a single </a:t>
            </a:r>
            <a:r>
              <a:rPr lang="en-US" dirty="0" err="1"/>
              <a:t>Airavata</a:t>
            </a:r>
            <a:r>
              <a:rPr lang="en-US" dirty="0"/>
              <a:t> installation can host several science gateways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distinguishing attribute is what we call the gateway id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err="1"/>
              <a:t>Ansible</a:t>
            </a:r>
            <a:r>
              <a:rPr lang="en-US" dirty="0"/>
              <a:t> scripts automate deployment and update steps that were previously done manually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Together these allow the managers of a single installation of </a:t>
            </a:r>
            <a:r>
              <a:rPr lang="en-US" dirty="0" err="1"/>
              <a:t>Airavata</a:t>
            </a:r>
            <a:r>
              <a:rPr lang="en-US" dirty="0"/>
              <a:t> to easily scale to hosting several science gateways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marginal cost to adding another gateway is extremely low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makes it easy for us in </a:t>
            </a:r>
            <a:r>
              <a:rPr lang="en-US" dirty="0" err="1"/>
              <a:t>SciGaP</a:t>
            </a:r>
            <a:r>
              <a:rPr lang="en-US" dirty="0"/>
              <a:t> to host lots of gateways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89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SaaS - you want to allow users to use your software without needing to install and update it themselves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Science Domain gateways - integrate domain specific tools with support for running computational jobs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Campus gateways - or more broadly, computational resource gateways, or still more broadly, physical resource gateways, you have some sort of physical resource you want to share, could be an instrument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Classroom gateways - multiple distinct groups of users are using your gateway to more easily run simulations and share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03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dREG</a:t>
            </a:r>
            <a:r>
              <a:rPr lang="en-US" dirty="0"/>
              <a:t> application predicts the location of the parts of a genome that regulate transcription of DNA into RNA, using machine learning techniques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Software is actively developed and optimized for running on a GPU cluster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Gateway provides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Easy access to running </a:t>
            </a:r>
            <a:r>
              <a:rPr lang="en-US" dirty="0" err="1"/>
              <a:t>dREG</a:t>
            </a: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Access to running on a fast GPU cluster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Pre-trained machine learning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57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Zhong</a:t>
            </a:r>
            <a:r>
              <a:rPr lang="en-US" dirty="0"/>
              <a:t> modified the PGA code to link the output data files to an online genome browser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72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Desktop client integrates molecule editors and application frontends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data.seagrid.org</a:t>
            </a:r>
            <a:r>
              <a:rPr lang="en-US" dirty="0"/>
              <a:t> provides data parsing and searching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83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59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Doug </a:t>
            </a:r>
            <a:r>
              <a:rPr lang="en-US" dirty="0" err="1"/>
              <a:t>Jennewein</a:t>
            </a:r>
            <a:r>
              <a:rPr lang="en-US" dirty="0"/>
              <a:t>, director of research computing at USD, pictured on the right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campus gateway is a science gateway that shares campus resources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585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SimVascular</a:t>
            </a:r>
            <a:r>
              <a:rPr lang="en-US" dirty="0"/>
              <a:t> Is an open source integrated software suite for cardiovascular modeling and simulation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Gateway already has </a:t>
            </a:r>
            <a:r>
              <a:rPr lang="en-US" dirty="0" err="1"/>
              <a:t>svSolver</a:t>
            </a:r>
            <a:r>
              <a:rPr lang="en-US" dirty="0"/>
              <a:t> software installed and configured on a cluster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Classrooms using </a:t>
            </a:r>
            <a:r>
              <a:rPr lang="en-US" dirty="0" err="1"/>
              <a:t>SimVascular</a:t>
            </a:r>
            <a:r>
              <a:rPr lang="en-US" dirty="0"/>
              <a:t> gateway can also benefit from the sharing capabilities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Going forward, we’re working on the following: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Allow faculty to share their allocation with their own students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Allow faculty the ability to manage their students’ user accounts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071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Instead of only using </a:t>
            </a:r>
            <a:r>
              <a:rPr lang="en-US" dirty="0" err="1"/>
              <a:t>Airavata</a:t>
            </a:r>
            <a:r>
              <a:rPr lang="en-US" dirty="0"/>
              <a:t> as an API, also use it as a platform on which to build new functionality</a:t>
            </a:r>
          </a:p>
          <a:p>
            <a:r>
              <a:rPr lang="en-US" dirty="0"/>
              <a:t>* We'll look at how each of these three areas of active develop contribute to this idea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65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We're </a:t>
            </a:r>
            <a:r>
              <a:rPr lang="en-US" dirty="0" err="1"/>
              <a:t>reimplementing</a:t>
            </a:r>
            <a:r>
              <a:rPr lang="en-US" dirty="0"/>
              <a:t> the PGA as a Django web application, but now no longer a reference implementation, instead a UI platform</a:t>
            </a:r>
          </a:p>
          <a:p>
            <a:r>
              <a:rPr lang="en-US" dirty="0"/>
              <a:t>* Each portal page contains dynamic UI components that talk to a REST API that bridges calls to the </a:t>
            </a:r>
            <a:r>
              <a:rPr lang="en-US" dirty="0" err="1"/>
              <a:t>Airavata</a:t>
            </a:r>
            <a:r>
              <a:rPr lang="en-US" dirty="0"/>
              <a:t> API</a:t>
            </a:r>
          </a:p>
          <a:p>
            <a:r>
              <a:rPr lang="en-US" dirty="0"/>
              <a:t>* With a real UI component model, gateway developers will be able to create custom, domain-specific UI components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25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 just a reference implementation but a UI platform on which custom UI components can be built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Custom UI component types: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Application input editor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Application output visualizer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Custom application specific experiment editor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356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Apache Helix is “A cluster management framework for partitioned and replicated distributed resources”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most relevant part of Helix for </a:t>
            </a:r>
            <a:r>
              <a:rPr lang="en-US" dirty="0" err="1"/>
              <a:t>Airavata</a:t>
            </a:r>
            <a:r>
              <a:rPr lang="en-US" dirty="0"/>
              <a:t> is the task framework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Helix task framework has a notion of workflows, jobs and tasks, and jobs can be arranged in a DAG to make a Workflow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Nodes that provide task implementation are called Participants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idea is to put each Helix participant into its own Docker container, so each Task implementation is in its own container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will simplify adding a new Task implementation, even into a production </a:t>
            </a:r>
            <a:r>
              <a:rPr lang="en-US" dirty="0" err="1"/>
              <a:t>Airavata</a:t>
            </a:r>
            <a:r>
              <a:rPr lang="en-US" dirty="0"/>
              <a:t> deployment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Helix will simplify creating new workflows out of existing Task implementations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773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Currently authorization is based on statically defined roles, leading to a hierarchical structure: only Gateway admins can add new applications or define and share resources.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Group based authorization will allow any user to create applications and resources in the gateway and share them with whomever they want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Also allows for more fine grained authorization, when a gateway admin wants to share an application or resource with only certain users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29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I’ll just leave this slide up while I take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1EFF-E5C5-9248-BC75-69EC626E141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3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Airavata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started as a set of distributed services developed to solve the science problems of the LEAD project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funded by a 5-year National Science Foundation Large Information Technology Research (ITR) grant; goal is to improve prediction of mesoscale weather events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cap="none" dirty="0">
              <a:solidFill>
                <a:schemeClr val="dk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The main research challenge with LEAD was to create cyberinfrastructure that is dynamically adaptive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For example, trigger a finer grained forecast when a storm signature is detected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Tx/>
              <a:buFont typeface="Calibri"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Tx/>
              <a:buFont typeface="Calibri"/>
              <a:buNone/>
              <a:tabLst/>
              <a:defRPr/>
            </a:pPr>
            <a:r>
              <a:rPr lang="en-US" dirty="0"/>
              <a:t>* from static to dynamic configurations and workflows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60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LEAD Project ends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Open development process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Public mailing lists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Public issue tracker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Submit pull requests through GitHub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Community over code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More important to build a strong community than good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Airavata</a:t>
            </a:r>
            <a:r>
              <a:rPr lang="en-US" dirty="0"/>
              <a:t> is a framework for building science gateways but what it means to be a science gateway has changed and will continue to evolve over time and </a:t>
            </a:r>
            <a:r>
              <a:rPr lang="en-US" dirty="0" err="1"/>
              <a:t>Airavata</a:t>
            </a:r>
            <a:r>
              <a:rPr lang="en-US" dirty="0"/>
              <a:t> continues to evolve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Airavata’s</a:t>
            </a:r>
            <a:r>
              <a:rPr lang="en-US" dirty="0"/>
              <a:t> main capability is the ability to run computational experiments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metadata and data maintained allows for reproducibility and sharing of results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8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API server exposes an API defined by Thrift IDL for interacting with </a:t>
            </a:r>
            <a:r>
              <a:rPr lang="en-US" dirty="0" err="1"/>
              <a:t>Airavata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API method to save and launch an experiment requires an </a:t>
            </a:r>
            <a:r>
              <a:rPr lang="en-US" dirty="0" err="1"/>
              <a:t>ExperimentModel</a:t>
            </a:r>
            <a:r>
              <a:rPr lang="en-US" dirty="0"/>
              <a:t> data structure, also defined by Thrift IDL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API server saves experiment in registry server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API server adds a message to the experiment launch queue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64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(Progressively add to the diagram over several slides)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Orchestrator listens to the experiment launch queue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Validates experiment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Figures out set of tasks needed to execute the experiment, creates a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Adds a message to the process launch queue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04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Listens to the process launch queue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Runs each task in the DAG in turn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Looks up in the registry to find out how to submit jobs, how to run an application,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Uses SSH/SCP for job submission and data movement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Uses email monitoring to monitor the job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Updates the experiment in the registry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81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Can generate client libraries for any number of languages using Apache Thrift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Examples of clients written in Java, PHP and Python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410C9-F6F2-4568-B1FE-29DC5D1D87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42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5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lum bright="-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1143000" y="4174567"/>
            <a:ext cx="6858000" cy="1437170"/>
          </a:xfrm>
        </p:spPr>
        <p:txBody>
          <a:bodyPr anchor="t" anchorCtr="1">
            <a:norm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400" i="1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68501" y="6311899"/>
            <a:ext cx="1006999" cy="430036"/>
          </a:xfrm>
        </p:spPr>
        <p:txBody>
          <a:bodyPr/>
          <a:lstStyle/>
          <a:p>
            <a:fld id="{C358CDD8-5622-4D06-9165-8486FE73D54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685800" y="1687139"/>
            <a:ext cx="7772400" cy="2324295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243" y="273003"/>
            <a:ext cx="2029444" cy="761042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 userDrawn="1"/>
        </p:nvGrpSpPr>
        <p:grpSpPr>
          <a:xfrm>
            <a:off x="306631" y="5870689"/>
            <a:ext cx="836369" cy="841408"/>
            <a:chOff x="238208" y="5839572"/>
            <a:chExt cx="856990" cy="862153"/>
          </a:xfrm>
        </p:grpSpPr>
        <p:sp>
          <p:nvSpPr>
            <p:cNvPr id="24" name="Oval 23"/>
            <p:cNvSpPr/>
            <p:nvPr userDrawn="1"/>
          </p:nvSpPr>
          <p:spPr>
            <a:xfrm>
              <a:off x="374618" y="5983014"/>
              <a:ext cx="540794" cy="5407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4" descr="https://www.nsf.gov/images/logos/nsf1.jpg"/>
            <p:cNvPicPr>
              <a:picLocks noChangeAspect="1" noChangeArrowheads="1"/>
            </p:cNvPicPr>
            <p:nvPr userDrawn="1"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08" y="5839572"/>
              <a:ext cx="856990" cy="862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 userDrawn="1"/>
        </p:nvSpPr>
        <p:spPr>
          <a:xfrm>
            <a:off x="1199498" y="5941435"/>
            <a:ext cx="2041291" cy="646331"/>
          </a:xfrm>
          <a:prstGeom prst="rect">
            <a:avLst/>
          </a:prstGeom>
          <a:noFill/>
          <a:effectLst>
            <a:softEdge rad="101600"/>
          </a:effectLst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</a:rPr>
              <a:t>Award Number </a:t>
            </a:r>
          </a:p>
          <a:p>
            <a:r>
              <a:rPr lang="en-US" sz="1800" b="0" dirty="0">
                <a:solidFill>
                  <a:schemeClr val="bg1"/>
                </a:solidFill>
              </a:rPr>
              <a:t>ACI-1547611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26" y="109597"/>
            <a:ext cx="5352752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8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688"/>
            <a:ext cx="8229600" cy="10972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9"/>
            <a:ext cx="8229600" cy="46277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69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86996"/>
            <a:ext cx="78867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582471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2800" i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1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8688"/>
            <a:ext cx="8229600" cy="10972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85047"/>
            <a:ext cx="4057650" cy="461430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85047"/>
            <a:ext cx="4057650" cy="461430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3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427"/>
            <a:ext cx="8229600" cy="10972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356991"/>
            <a:ext cx="4040983" cy="77428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2218564"/>
            <a:ext cx="4040983" cy="37882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356991"/>
            <a:ext cx="4057650" cy="77428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218564"/>
            <a:ext cx="4057650" cy="37882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1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689"/>
            <a:ext cx="8229600" cy="10972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4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6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965" y="243068"/>
            <a:ext cx="3368232" cy="14121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243069"/>
            <a:ext cx="4851495" cy="572655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965" y="1782501"/>
            <a:ext cx="3368232" cy="41976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5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 userDrawn="1"/>
        </p:nvSpPr>
        <p:spPr>
          <a:xfrm>
            <a:off x="0" y="0"/>
            <a:ext cx="9144000" cy="611830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511" y="6213851"/>
            <a:ext cx="1513482" cy="5675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457200" y="249376"/>
            <a:ext cx="8229600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319511"/>
            <a:ext cx="8229600" cy="4679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4068501" y="6311899"/>
            <a:ext cx="1006999" cy="430036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fld id="{C358CDD8-5622-4D06-9165-8486FE73D5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6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84163" indent="-27305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238" indent="-2730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68375" indent="-2730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260475" indent="-2730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598613" indent="-2730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mailto:machrist@iu.edu" TargetMode="External"/><Relationship Id="rId3" Type="http://schemas.openxmlformats.org/officeDocument/2006/relationships/hyperlink" Target="https://sgrc.iu.edu/" TargetMode="External"/><Relationship Id="rId7" Type="http://schemas.openxmlformats.org/officeDocument/2006/relationships/hyperlink" Target="mailto:sgrc-iu-group@iu.edu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igap.org/" TargetMode="External"/><Relationship Id="rId5" Type="http://schemas.openxmlformats.org/officeDocument/2006/relationships/hyperlink" Target="https://testdrive.airavata.org/" TargetMode="External"/><Relationship Id="rId10" Type="http://schemas.openxmlformats.org/officeDocument/2006/relationships/hyperlink" Target="mailto:smarru@iu.edu" TargetMode="External"/><Relationship Id="rId4" Type="http://schemas.openxmlformats.org/officeDocument/2006/relationships/hyperlink" Target="http://airavata.apache.org/" TargetMode="External"/><Relationship Id="rId9" Type="http://schemas.openxmlformats.org/officeDocument/2006/relationships/hyperlink" Target="mailto:marpierc@iu.ed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elcome.colostate.edu/" TargetMode="External"/><Relationship Id="rId13" Type="http://schemas.openxmlformats.org/officeDocument/2006/relationships/image" Target="../media/image15.jpeg"/><Relationship Id="rId18" Type="http://schemas.openxmlformats.org/officeDocument/2006/relationships/hyperlink" Target="http://unidata.ucar.edu/" TargetMode="External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9.jpeg"/><Relationship Id="rId7" Type="http://schemas.openxmlformats.org/officeDocument/2006/relationships/image" Target="../media/image12.jpeg"/><Relationship Id="rId12" Type="http://schemas.openxmlformats.org/officeDocument/2006/relationships/hyperlink" Target="http://www.indiana.edu/" TargetMode="External"/><Relationship Id="rId1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www.itsc.uah.edu/" TargetMode="External"/><Relationship Id="rId20" Type="http://schemas.openxmlformats.org/officeDocument/2006/relationships/hyperlink" Target="http://www.uiuc.edu/" TargetMode="Externa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ou.edu/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1.png"/><Relationship Id="rId15" Type="http://schemas.openxmlformats.org/officeDocument/2006/relationships/image" Target="../media/image16.jpeg"/><Relationship Id="rId10" Type="http://schemas.openxmlformats.org/officeDocument/2006/relationships/hyperlink" Target="http://www.howard.edu/" TargetMode="External"/><Relationship Id="rId19" Type="http://schemas.openxmlformats.org/officeDocument/2006/relationships/image" Target="../media/image18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jpeg"/><Relationship Id="rId14" Type="http://schemas.openxmlformats.org/officeDocument/2006/relationships/hyperlink" Target="http://muweb.millersville.edu/" TargetMode="External"/><Relationship Id="rId22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Marcus Christie, Indiana University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Airavata</a:t>
            </a:r>
            <a:r>
              <a:rPr lang="en-US" dirty="0"/>
              <a:t> Open Source Framework</a:t>
            </a:r>
          </a:p>
        </p:txBody>
      </p:sp>
    </p:spTree>
    <p:extLst>
      <p:ext uri="{BB962C8B-B14F-4D97-AF65-F5344CB8AC3E}">
        <p14:creationId xmlns:p14="http://schemas.microsoft.com/office/powerpoint/2010/main" val="3595721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1B6DB-553C-DE43-87B6-095EA3803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Airavata</a:t>
            </a:r>
            <a:r>
              <a:rPr lang="en-US" dirty="0"/>
              <a:t> API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1F709-45F1-244E-BBC8-0AE7C7275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70FFC-D9C3-D847-96C7-39B17E6F2A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59056"/>
            <a:ext cx="4070275" cy="3052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BB85F-767D-3641-BCA0-7AF39FC1C1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6381" y="1691572"/>
            <a:ext cx="3851238" cy="3001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C739DF-87D7-C74A-B823-7F9600E454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0410" y="3192547"/>
            <a:ext cx="4164035" cy="242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2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A4B69-3C53-B848-9D6B-5B01A9E04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PGA – reference 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22711-046A-064C-82FE-FF8CC12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30E483-509A-9141-9B31-19C42D6CA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783" y="1135611"/>
            <a:ext cx="5884433" cy="458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E34F1-5E80-EE4E-B489-85463F75C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- </a:t>
            </a:r>
            <a:r>
              <a:rPr lang="en-US" dirty="0" err="1"/>
              <a:t>Keycloak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13AF3-1A80-404D-9522-F9A5E278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7953B-8D30-B24D-A6CE-CA22A4D72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59" y="946673"/>
            <a:ext cx="7353059" cy="507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90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D25AD-A6F3-994A-94DE-026091A1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– </a:t>
            </a:r>
            <a:r>
              <a:rPr lang="en-US" dirty="0" err="1"/>
              <a:t>Keycloak</a:t>
            </a:r>
            <a:r>
              <a:rPr lang="en-US" dirty="0"/>
              <a:t> + </a:t>
            </a:r>
            <a:r>
              <a:rPr lang="en-US" dirty="0" err="1"/>
              <a:t>CILogon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5E372-4393-4F4E-8746-8711123D3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5D9BA03-DFAF-8645-B0DC-D87951A07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55" y="952052"/>
            <a:ext cx="7546489" cy="600754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3C5B05-BCB2-EB41-9714-3B5B06D83A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93" y="952052"/>
            <a:ext cx="7637413" cy="6079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96131E-E288-DE45-BE1B-0C9DAE91CC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92" y="952052"/>
            <a:ext cx="7637413" cy="60799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E4232C-9C2E-4C4C-8260-8012E5A338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04" y="927225"/>
            <a:ext cx="7699787" cy="612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5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CE496-20CC-8C4F-991B-620530B8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– Credential Store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CABFD-8944-5449-87D9-6F73A1DE9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3065D-A5F1-CA49-B9ED-5325A46AE8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030273"/>
            <a:ext cx="5588598" cy="3189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550AE7-97BE-4745-B750-B7C51134D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767" y="4219334"/>
            <a:ext cx="7932466" cy="14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2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7147-6B36-F24A-AE4C-AC2F3AE06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8D69A-B48C-6B47-A316-DDDE679D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62D8455-FE05-ED41-90F9-A770E6B8F6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2531385"/>
              </p:ext>
            </p:extLst>
          </p:nvPr>
        </p:nvGraphicFramePr>
        <p:xfrm>
          <a:off x="0" y="1941430"/>
          <a:ext cx="5061473" cy="3774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CFC955B-B087-FA4C-A81F-AA28BCB919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8501" y="265507"/>
            <a:ext cx="4979521" cy="382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43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DC690-A238-EA42-8EE8-50FFD3B50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</a:t>
            </a:r>
            <a:r>
              <a:rPr lang="en-US" dirty="0" err="1"/>
              <a:t>Airavata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98E70-E4ED-454E-89F8-B48731069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Multi-tenancy – can run several gateways on the the same installation of </a:t>
            </a:r>
            <a:r>
              <a:rPr lang="en-US" dirty="0" err="1"/>
              <a:t>Airavata</a:t>
            </a:r>
            <a:r>
              <a:rPr lang="en-US" dirty="0"/>
              <a:t> services</a:t>
            </a:r>
          </a:p>
          <a:p>
            <a:r>
              <a:rPr lang="en-US" dirty="0"/>
              <a:t>DevOps – </a:t>
            </a:r>
            <a:r>
              <a:rPr lang="en-US" dirty="0" err="1"/>
              <a:t>Ansible</a:t>
            </a:r>
            <a:r>
              <a:rPr lang="en-US" dirty="0"/>
              <a:t> scripts automate deployment and updates of gateways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9D629-97AB-BF49-897A-030A0AEB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76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0E30C-C4C4-8B42-B1CD-EFAA6A57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Gateways built on </a:t>
            </a:r>
            <a:r>
              <a:rPr lang="en-US" dirty="0" err="1"/>
              <a:t>Airavata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6ACF0-5253-1040-9589-451B121CA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EDA764-7BF5-5B48-BAFE-398C789F34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60" y="1179096"/>
            <a:ext cx="4141240" cy="2948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BCBA5-FAF4-D945-973E-3F76EA0316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60" y="4253179"/>
            <a:ext cx="7021207" cy="17695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0563D1-22A8-B94C-A654-A91CBEC49F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825" y="1179096"/>
            <a:ext cx="3141233" cy="2355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523D96-1F9D-E342-961A-3BAEA72070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6196" y="2494777"/>
            <a:ext cx="4200862" cy="3516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417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C6BB-1BBB-594F-9829-289255B0C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Gateway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63EBA-3CA8-DD44-87D6-9B0850FB6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E67C464-46E0-3844-AD9E-AA9B895ED1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0778728"/>
              </p:ext>
            </p:extLst>
          </p:nvPr>
        </p:nvGraphicFramePr>
        <p:xfrm>
          <a:off x="181986" y="1281113"/>
          <a:ext cx="8843681" cy="4355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C435EDA-8BD4-784C-8772-11EED8F4C12C}"/>
              </a:ext>
            </a:extLst>
          </p:cNvPr>
          <p:cNvSpPr txBox="1"/>
          <p:nvPr/>
        </p:nvSpPr>
        <p:spPr>
          <a:xfrm>
            <a:off x="1236681" y="5787615"/>
            <a:ext cx="6670637" cy="8289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Apache Airavata provides a platform for these types of gateways</a:t>
            </a:r>
          </a:p>
        </p:txBody>
      </p:sp>
    </p:spTree>
    <p:extLst>
      <p:ext uri="{BB962C8B-B14F-4D97-AF65-F5344CB8AC3E}">
        <p14:creationId xmlns:p14="http://schemas.microsoft.com/office/powerpoint/2010/main" val="272893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8C633-57AE-484C-BBE5-8AF17607E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dREG</a:t>
            </a:r>
            <a:r>
              <a:rPr lang="en-US" dirty="0"/>
              <a:t>: discriminative Regulatory Element detection from GRO-</a:t>
            </a:r>
            <a:r>
              <a:rPr lang="en-US" dirty="0" err="1"/>
              <a:t>seq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74221-1996-F24E-958F-22332B97F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599"/>
            <a:ext cx="5836024" cy="4627757"/>
          </a:xfrm>
        </p:spPr>
        <p:txBody>
          <a:bodyPr/>
          <a:lstStyle/>
          <a:p>
            <a:pPr marL="457200">
              <a:spcBef>
                <a:spcPts val="0"/>
              </a:spcBef>
              <a:buClrTx/>
              <a:buSzTx/>
            </a:pPr>
            <a:r>
              <a:rPr lang="en-US" dirty="0"/>
              <a:t>Prof. Charles </a:t>
            </a:r>
            <a:r>
              <a:rPr lang="en-US" dirty="0" err="1"/>
              <a:t>Danko</a:t>
            </a:r>
            <a:r>
              <a:rPr lang="en-US" dirty="0"/>
              <a:t> and Dr. </a:t>
            </a:r>
            <a:r>
              <a:rPr lang="en-US" dirty="0" err="1"/>
              <a:t>Zhong</a:t>
            </a:r>
            <a:r>
              <a:rPr lang="en-US" dirty="0"/>
              <a:t> Wang, Cornell</a:t>
            </a:r>
          </a:p>
          <a:p>
            <a:pPr marL="457200">
              <a:spcBef>
                <a:spcPts val="0"/>
              </a:spcBef>
              <a:buClrTx/>
              <a:buSzTx/>
            </a:pPr>
            <a:r>
              <a:rPr lang="en-US" dirty="0" err="1"/>
              <a:t>dREG</a:t>
            </a:r>
            <a:r>
              <a:rPr lang="en-US" dirty="0"/>
              <a:t>: Identification of the genomic regions that regulate transcription </a:t>
            </a:r>
          </a:p>
          <a:p>
            <a:pPr marL="682625" lvl="1">
              <a:spcBef>
                <a:spcPts val="0"/>
              </a:spcBef>
              <a:buClrTx/>
              <a:buSzTx/>
            </a:pPr>
            <a:r>
              <a:rPr lang="en-US" dirty="0"/>
              <a:t> Genetic basis of many diseases</a:t>
            </a:r>
          </a:p>
          <a:p>
            <a:pPr marL="457200">
              <a:spcBef>
                <a:spcPts val="0"/>
              </a:spcBef>
              <a:buClrTx/>
              <a:buSzTx/>
            </a:pPr>
            <a:r>
              <a:rPr lang="en-US" dirty="0"/>
              <a:t>Code is actively developed</a:t>
            </a:r>
          </a:p>
          <a:p>
            <a:pPr marL="457200">
              <a:spcBef>
                <a:spcPts val="0"/>
              </a:spcBef>
              <a:buClrTx/>
              <a:buSzTx/>
            </a:pPr>
            <a:r>
              <a:rPr lang="en-US" dirty="0"/>
              <a:t>You may not have local resources for running it.</a:t>
            </a:r>
          </a:p>
          <a:p>
            <a:pPr marL="682625" lvl="1">
              <a:spcBef>
                <a:spcPts val="0"/>
              </a:spcBef>
              <a:buClrTx/>
              <a:buSzTx/>
            </a:pPr>
            <a:r>
              <a:rPr lang="en-US" dirty="0"/>
              <a:t>Traditional MPI and GPU versions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B639D-318A-8E46-AD4F-4102FA77D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19D12-C43C-B849-93FB-BAF311D51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381" y="2102471"/>
            <a:ext cx="2886527" cy="265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1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</a:t>
            </a:fld>
            <a:endParaRPr lang="en-US"/>
          </a:p>
        </p:txBody>
      </p:sp>
      <p:pic>
        <p:nvPicPr>
          <p:cNvPr id="5" name="Shape 68">
            <a:extLst>
              <a:ext uri="{FF2B5EF4-FFF2-40B4-BE49-F238E27FC236}">
                <a16:creationId xmlns:a16="http://schemas.microsoft.com/office/drawing/2014/main" id="{430C433C-7816-644C-9FC8-A0DD2EEBED29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697" y="1265968"/>
            <a:ext cx="4258729" cy="96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99" descr="SciGaP-main-graphic.png">
            <a:extLst>
              <a:ext uri="{FF2B5EF4-FFF2-40B4-BE49-F238E27FC236}">
                <a16:creationId xmlns:a16="http://schemas.microsoft.com/office/drawing/2014/main" id="{60ED7936-37EA-FD47-AA00-DA1334F7D5F3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28" y="2481783"/>
            <a:ext cx="4024393" cy="358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92ECC2-57B6-3D4F-A966-A1084427EF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415" y="849529"/>
            <a:ext cx="3869882" cy="31523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79E043-2F0C-464E-91A4-C3C340E571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369484"/>
            <a:ext cx="4475181" cy="13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7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4D14F-E651-0348-B5E6-9A349AC9D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dREG</a:t>
            </a:r>
            <a:r>
              <a:rPr lang="en-US" dirty="0"/>
              <a:t>: Software as a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786E-19ED-6C49-A54D-0D0979D6F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Instead of requiring users to download and install the code, deliver it through a gateway.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627DB-5555-3A4C-91AD-CAC54471E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7650F8-72D0-1841-B751-E9704258C4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560" y="3050927"/>
            <a:ext cx="4141240" cy="2948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9AFFE-1BCD-CB47-8249-9FF9C46732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384561"/>
            <a:ext cx="3413605" cy="3614795"/>
          </a:xfrm>
          <a:prstGeom prst="rect">
            <a:avLst/>
          </a:prstGeom>
          <a:ln>
            <a:solidFill>
              <a:schemeClr val="dk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9BE4F2-0A01-034F-9620-A9617AA16727}"/>
              </a:ext>
            </a:extLst>
          </p:cNvPr>
          <p:cNvSpPr txBox="1"/>
          <p:nvPr/>
        </p:nvSpPr>
        <p:spPr>
          <a:xfrm>
            <a:off x="3447454" y="4742239"/>
            <a:ext cx="1728004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And integrate third party Web tools</a:t>
            </a:r>
          </a:p>
        </p:txBody>
      </p:sp>
    </p:spTree>
    <p:extLst>
      <p:ext uri="{BB962C8B-B14F-4D97-AF65-F5344CB8AC3E}">
        <p14:creationId xmlns:p14="http://schemas.microsoft.com/office/powerpoint/2010/main" val="3578577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C7F84-B731-2449-87C2-C2485635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SEAGrid</a:t>
            </a:r>
            <a:r>
              <a:rPr lang="en-US" dirty="0"/>
              <a:t> – Science Domain Gateway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1F6AA-4739-B446-9A53-DCFE5311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0B359-4517-BC4A-B7DB-260D7D1083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59056"/>
            <a:ext cx="4368368" cy="3276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1FB901-9B0C-7B46-B3D7-5A726FC8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4450" y="2302136"/>
            <a:ext cx="4512882" cy="36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8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60DB0-3F23-A545-A9EC-FC6484FB6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of South Dakota Campus Gateway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B0B97-D4DC-8441-BE3A-23C5C9B14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371599"/>
            <a:ext cx="5524052" cy="4627757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Provide simplified access to campus computing resources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Use campus identities all the way through (no community accounts)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Simplify bridging between campus resources and XSEDE.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FCE08-8518-EF40-912F-D7AD6715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82C98-98F1-EE47-A713-5C47129881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1253" y="1371599"/>
            <a:ext cx="3020559" cy="4027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582890-D2CA-DF46-A13B-83E6B6D627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06597"/>
            <a:ext cx="7021207" cy="176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32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AB97F-5782-8446-88E7-54B80A56A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SimVascular</a:t>
            </a:r>
            <a:r>
              <a:rPr lang="en-US" dirty="0"/>
              <a:t> – Classroom Gateway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B3F71-60B6-C348-BDF5-5C852FBA9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1B504B-8BE9-7949-9158-DCA9E1F174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357" y="1265968"/>
            <a:ext cx="6379285" cy="534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77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D6498-BE0A-6C47-9094-EB06D240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Airavata</a:t>
            </a:r>
            <a:r>
              <a:rPr lang="en-US" dirty="0"/>
              <a:t> as a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59753-779B-7146-B911-48A12CC9F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Django Portal</a:t>
            </a:r>
          </a:p>
          <a:p>
            <a:r>
              <a:rPr lang="en-US" dirty="0"/>
              <a:t>Helix based task execution</a:t>
            </a:r>
          </a:p>
          <a:p>
            <a:r>
              <a:rPr lang="en-US" dirty="0"/>
              <a:t>Group based authorization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0F84E-1DCF-724B-A924-EC3D96BF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62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32FB1-6CD6-D54B-9080-316CCBB8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Django Portal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95ABF-127D-9841-A83B-9BD018B67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BF776-BBC1-8F4B-AAF3-7DCE8DEFE4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598" y="1148400"/>
            <a:ext cx="6848803" cy="399315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CABF144-62E9-6649-B9AE-811CF1EA3F8D}"/>
              </a:ext>
            </a:extLst>
          </p:cNvPr>
          <p:cNvGrpSpPr/>
          <p:nvPr/>
        </p:nvGrpSpPr>
        <p:grpSpPr>
          <a:xfrm>
            <a:off x="162180" y="1836922"/>
            <a:ext cx="8859668" cy="4326416"/>
            <a:chOff x="162180" y="1836922"/>
            <a:chExt cx="8859668" cy="43264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476D5A-A532-4D44-8C68-ED188F53060D}"/>
                </a:ext>
              </a:extLst>
            </p:cNvPr>
            <p:cNvSpPr/>
            <p:nvPr/>
          </p:nvSpPr>
          <p:spPr>
            <a:xfrm>
              <a:off x="3159011" y="1836923"/>
              <a:ext cx="3096804" cy="38208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B1DA03E-3DD2-714A-89CB-9B5A9B7AAC27}"/>
                </a:ext>
              </a:extLst>
            </p:cNvPr>
            <p:cNvSpPr/>
            <p:nvPr/>
          </p:nvSpPr>
          <p:spPr>
            <a:xfrm>
              <a:off x="3334419" y="3583436"/>
              <a:ext cx="924690" cy="18574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REST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8B1F20-8A6A-6941-95F8-62AC55AA25AF}"/>
                </a:ext>
              </a:extLst>
            </p:cNvPr>
            <p:cNvSpPr/>
            <p:nvPr/>
          </p:nvSpPr>
          <p:spPr>
            <a:xfrm>
              <a:off x="162180" y="1836922"/>
              <a:ext cx="1663430" cy="38208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0F20DDB3-5DE7-1B49-A934-9AE038CF3B27}"/>
                </a:ext>
              </a:extLst>
            </p:cNvPr>
            <p:cNvSpPr/>
            <p:nvPr/>
          </p:nvSpPr>
          <p:spPr>
            <a:xfrm>
              <a:off x="1646409" y="4206267"/>
              <a:ext cx="1663430" cy="611794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B436CE-0314-7C4B-BDA6-E512CBB77ECC}"/>
                </a:ext>
              </a:extLst>
            </p:cNvPr>
            <p:cNvSpPr/>
            <p:nvPr/>
          </p:nvSpPr>
          <p:spPr>
            <a:xfrm>
              <a:off x="4670638" y="1974977"/>
              <a:ext cx="510342" cy="3465915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Python High level API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A812CD8-8872-0E4D-BE3B-88B71AF297D5}"/>
                </a:ext>
              </a:extLst>
            </p:cNvPr>
            <p:cNvSpPr/>
            <p:nvPr/>
          </p:nvSpPr>
          <p:spPr>
            <a:xfrm>
              <a:off x="5592509" y="1974977"/>
              <a:ext cx="517236" cy="3465915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dirty="0" err="1">
                  <a:solidFill>
                    <a:sysClr val="windowText" lastClr="000000"/>
                  </a:solidFill>
                </a:rPr>
                <a:t>Airavata</a:t>
              </a:r>
              <a:r>
                <a:rPr lang="en-US" dirty="0">
                  <a:solidFill>
                    <a:sysClr val="windowText" lastClr="000000"/>
                  </a:solidFill>
                </a:rPr>
                <a:t> API Client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16D9B0-ABB8-5E47-A6ED-B988F5DE08F2}"/>
                </a:ext>
              </a:extLst>
            </p:cNvPr>
            <p:cNvSpPr/>
            <p:nvPr/>
          </p:nvSpPr>
          <p:spPr>
            <a:xfrm>
              <a:off x="323694" y="3583436"/>
              <a:ext cx="1340401" cy="18574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Dynamic UI</a:t>
              </a: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A99198-E3D3-6042-9143-2215300FADDF}"/>
                </a:ext>
              </a:extLst>
            </p:cNvPr>
            <p:cNvSpPr txBox="1"/>
            <p:nvPr/>
          </p:nvSpPr>
          <p:spPr>
            <a:xfrm>
              <a:off x="433484" y="1974977"/>
              <a:ext cx="11208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Portal Page</a:t>
              </a:r>
            </a:p>
          </p:txBody>
        </p:sp>
        <p:sp>
          <p:nvSpPr>
            <p:cNvPr id="16" name="Left Arrow 15">
              <a:extLst>
                <a:ext uri="{FF2B5EF4-FFF2-40B4-BE49-F238E27FC236}">
                  <a16:creationId xmlns:a16="http://schemas.microsoft.com/office/drawing/2014/main" id="{EB532952-49D3-1147-AF2E-3E0FCC50ECDD}"/>
                </a:ext>
              </a:extLst>
            </p:cNvPr>
            <p:cNvSpPr/>
            <p:nvPr/>
          </p:nvSpPr>
          <p:spPr>
            <a:xfrm>
              <a:off x="1825609" y="2490693"/>
              <a:ext cx="1333401" cy="610608"/>
            </a:xfrm>
            <a:prstGeom prst="lef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E5C47005-75CC-1C4A-A46B-E67B86173387}"/>
                </a:ext>
              </a:extLst>
            </p:cNvPr>
            <p:cNvSpPr/>
            <p:nvPr/>
          </p:nvSpPr>
          <p:spPr>
            <a:xfrm>
              <a:off x="456007" y="4281047"/>
              <a:ext cx="1061461" cy="1074027"/>
            </a:xfrm>
            <a:prstGeom prst="plaqu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ysClr val="windowText" lastClr="000000"/>
                  </a:solidFill>
                </a:rPr>
                <a:t>CustUI</a:t>
              </a:r>
              <a:r>
                <a:rPr lang="en-US" dirty="0">
                  <a:solidFill>
                    <a:sysClr val="windowText" lastClr="000000"/>
                  </a:solidFill>
                </a:rPr>
                <a:t> Comp</a:t>
              </a:r>
            </a:p>
          </p:txBody>
        </p:sp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946AE859-4CEF-6B4D-914F-A39215682541}"/>
                </a:ext>
              </a:extLst>
            </p:cNvPr>
            <p:cNvSpPr/>
            <p:nvPr/>
          </p:nvSpPr>
          <p:spPr>
            <a:xfrm>
              <a:off x="6925910" y="3472031"/>
              <a:ext cx="2095938" cy="2088292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Airavata</a:t>
              </a:r>
              <a:r>
                <a:rPr lang="en-US" dirty="0"/>
                <a:t> Middleware</a:t>
              </a:r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D87AE5C1-6E7C-EE4A-A50C-DA137F0030E9}"/>
                </a:ext>
              </a:extLst>
            </p:cNvPr>
            <p:cNvSpPr/>
            <p:nvPr/>
          </p:nvSpPr>
          <p:spPr>
            <a:xfrm>
              <a:off x="6109745" y="4206266"/>
              <a:ext cx="816165" cy="611794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503EF249-F50B-FD48-AED5-51FC498E75A5}"/>
                </a:ext>
              </a:extLst>
            </p:cNvPr>
            <p:cNvSpPr/>
            <p:nvPr/>
          </p:nvSpPr>
          <p:spPr>
            <a:xfrm>
              <a:off x="4258139" y="4206267"/>
              <a:ext cx="412500" cy="611794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43FEA96D-6C94-9145-A987-D6926D0B617A}"/>
                </a:ext>
              </a:extLst>
            </p:cNvPr>
            <p:cNvSpPr/>
            <p:nvPr/>
          </p:nvSpPr>
          <p:spPr>
            <a:xfrm>
              <a:off x="5180009" y="4206267"/>
              <a:ext cx="412500" cy="611794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25F5E62-FCC5-3D4C-B281-6795ED162294}"/>
                </a:ext>
              </a:extLst>
            </p:cNvPr>
            <p:cNvSpPr txBox="1"/>
            <p:nvPr/>
          </p:nvSpPr>
          <p:spPr>
            <a:xfrm>
              <a:off x="3309839" y="1974977"/>
              <a:ext cx="1154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Django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2AF842-D12F-304E-8234-4CC12BAEC757}"/>
                </a:ext>
              </a:extLst>
            </p:cNvPr>
            <p:cNvSpPr txBox="1"/>
            <p:nvPr/>
          </p:nvSpPr>
          <p:spPr>
            <a:xfrm>
              <a:off x="323694" y="5794006"/>
              <a:ext cx="1663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Web Browser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7129A6-4603-3C43-A156-9C1A829B2C37}"/>
                </a:ext>
              </a:extLst>
            </p:cNvPr>
            <p:cNvSpPr txBox="1"/>
            <p:nvPr/>
          </p:nvSpPr>
          <p:spPr>
            <a:xfrm>
              <a:off x="4094094" y="5794005"/>
              <a:ext cx="1663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Web Server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7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A48F1-0831-EC42-9C84-0B73BA425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UI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6622D-AE5B-0B41-AA5F-FAD4A3924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26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69EFCB-ADCE-BB41-9720-2D4D1BA45B1F}"/>
              </a:ext>
            </a:extLst>
          </p:cNvPr>
          <p:cNvGrpSpPr/>
          <p:nvPr/>
        </p:nvGrpSpPr>
        <p:grpSpPr>
          <a:xfrm>
            <a:off x="457200" y="1265968"/>
            <a:ext cx="5529431" cy="2163032"/>
            <a:chOff x="457200" y="1265968"/>
            <a:chExt cx="5529431" cy="21630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C9C3D4-91AF-1F45-A0FB-94EA0B3A0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1265968"/>
              <a:ext cx="5529431" cy="19477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9C7F19-FEC1-B44F-A8CB-360F4F1A16AE}"/>
                </a:ext>
              </a:extLst>
            </p:cNvPr>
            <p:cNvSpPr txBox="1"/>
            <p:nvPr/>
          </p:nvSpPr>
          <p:spPr>
            <a:xfrm>
              <a:off x="457200" y="3182779"/>
              <a:ext cx="21355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/>
                <a:t>Image credit: </a:t>
              </a:r>
              <a:r>
                <a:rPr lang="en-US" sz="1000" i="1" dirty="0" err="1"/>
                <a:t>leafletjs.com</a:t>
              </a:r>
              <a:r>
                <a:rPr lang="en-US" sz="1000" i="1" dirty="0"/>
                <a:t> website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BD0910-165F-7D4B-9A03-CB02311479D7}"/>
              </a:ext>
            </a:extLst>
          </p:cNvPr>
          <p:cNvGrpSpPr/>
          <p:nvPr/>
        </p:nvGrpSpPr>
        <p:grpSpPr>
          <a:xfrm>
            <a:off x="457200" y="3517259"/>
            <a:ext cx="2581156" cy="2491144"/>
            <a:chOff x="2853000" y="3305889"/>
            <a:chExt cx="2581156" cy="24911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A0205D-6B04-F048-B6F6-897D9D3FF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3000" y="3305889"/>
              <a:ext cx="2222500" cy="2222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EFF12E-7375-E041-AB23-22E495AB72C7}"/>
                </a:ext>
              </a:extLst>
            </p:cNvPr>
            <p:cNvSpPr txBox="1"/>
            <p:nvPr/>
          </p:nvSpPr>
          <p:spPr>
            <a:xfrm>
              <a:off x="2853000" y="5550812"/>
              <a:ext cx="25811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/>
                <a:t>Image credit: </a:t>
              </a:r>
              <a:r>
                <a:rPr lang="en-US" sz="1000" i="1" dirty="0" err="1"/>
                <a:t>jmol.sourceforge.net</a:t>
              </a:r>
              <a:r>
                <a:rPr lang="en-US" sz="1000" i="1" dirty="0"/>
                <a:t> website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335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02053-79AD-EA46-8805-5C8DFBCF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8688"/>
            <a:ext cx="8229600" cy="1097280"/>
          </a:xfrm>
        </p:spPr>
        <p:txBody>
          <a:bodyPr/>
          <a:lstStyle/>
          <a:p>
            <a:r>
              <a:rPr lang="en-US" dirty="0"/>
              <a:t>Helix-based Task Execution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C3CF3-6063-2C41-B6FA-C0CF03946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75A32-E644-1048-9864-F168D77F6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27</a:t>
            </a:fld>
            <a:endParaRPr lang="en-US"/>
          </a:p>
        </p:txBody>
      </p:sp>
      <p:pic>
        <p:nvPicPr>
          <p:cNvPr id="1026" name="Picture 2" descr="https://lh6.googleusercontent.com/c1T2KIYy8TBV7cLtygH_i0BHyIKS8mCY9zhNyqhrNkgSA7nQuwoQODldkDVgneitj8U8GVH9lV276eN7pLrbzVn_kX_RBvq9GmToPw3vZCfeuf5O-mM9JaJCc7YLefXBr00bb0ER">
            <a:extLst>
              <a:ext uri="{FF2B5EF4-FFF2-40B4-BE49-F238E27FC236}">
                <a16:creationId xmlns:a16="http://schemas.microsoft.com/office/drawing/2014/main" id="{3F854EF8-A8F0-4545-A0BF-3AB498A49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65968"/>
            <a:ext cx="7924800" cy="45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992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B5A16-B862-104B-A982-07E84FDFA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Group-based Authorization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ED692-BA5B-7F41-BD27-9AFD333C3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Currently, authorization based on statically defined roles</a:t>
            </a:r>
          </a:p>
          <a:p>
            <a:r>
              <a:rPr lang="en-US" dirty="0"/>
              <a:t>Group-based authorization gives gateway admins more fine-grained control</a:t>
            </a:r>
          </a:p>
          <a:p>
            <a:r>
              <a:rPr lang="en-US" dirty="0"/>
              <a:t>But also opens the door to allowing users to share resources and applications with other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F9A1F-396B-FA4B-9864-9A4B11E94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56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B284-AF06-7B4D-911E-631290674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5908F-C5B3-114F-8E1D-C0FF56761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Airavata</a:t>
            </a:r>
            <a:r>
              <a:rPr lang="en-US" dirty="0"/>
              <a:t> has been used as the basis for several kinds of gateways</a:t>
            </a:r>
          </a:p>
          <a:p>
            <a:r>
              <a:rPr lang="en-US" dirty="0"/>
              <a:t>If you are interested in an </a:t>
            </a:r>
            <a:r>
              <a:rPr lang="en-US" dirty="0" err="1"/>
              <a:t>Airavata</a:t>
            </a:r>
            <a:r>
              <a:rPr lang="en-US" dirty="0"/>
              <a:t> gateway, we’re here to help</a:t>
            </a:r>
          </a:p>
          <a:p>
            <a:r>
              <a:rPr lang="en-US" dirty="0"/>
              <a:t>Get involved! Help shape the future of </a:t>
            </a:r>
            <a:r>
              <a:rPr lang="en-US" dirty="0" err="1"/>
              <a:t>Airavata</a:t>
            </a:r>
            <a:r>
              <a:rPr lang="en-US" dirty="0"/>
              <a:t> by contributing feedback and code.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D8387-1259-2D48-8F1F-BF0290F3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34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F49AC-1C9B-544B-9E9D-15795F46B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B1A17-9481-2342-A60E-3FC7B7D4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36CCD9E-F473-224F-A9A1-18FA26A2B6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9064226"/>
              </p:ext>
            </p:extLst>
          </p:nvPr>
        </p:nvGraphicFramePr>
        <p:xfrm>
          <a:off x="819150" y="717328"/>
          <a:ext cx="750570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97270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Science Gateways Research Center</a:t>
            </a:r>
          </a:p>
          <a:p>
            <a:pPr lvl="1"/>
            <a:r>
              <a:rPr lang="en-US" dirty="0">
                <a:hlinkClick r:id="rId3"/>
              </a:rPr>
              <a:t>https://sgrc.iu.edu/</a:t>
            </a:r>
            <a:endParaRPr lang="en-US" dirty="0"/>
          </a:p>
          <a:p>
            <a:r>
              <a:rPr lang="en-US" dirty="0"/>
              <a:t>Apache Airavata Open Source Science Gateway Software</a:t>
            </a:r>
          </a:p>
          <a:p>
            <a:pPr lvl="1"/>
            <a:r>
              <a:rPr lang="en-US" dirty="0">
                <a:hlinkClick r:id="rId4"/>
              </a:rPr>
              <a:t>http://airavata.apache.org/</a:t>
            </a:r>
            <a:endParaRPr lang="en-US" dirty="0"/>
          </a:p>
          <a:p>
            <a:pPr lvl="1"/>
            <a:r>
              <a:rPr lang="en-US" dirty="0"/>
              <a:t>Create a free demo account at </a:t>
            </a:r>
            <a:r>
              <a:rPr lang="en-US" dirty="0">
                <a:hlinkClick r:id="rId5"/>
              </a:rPr>
              <a:t>https://testdrive.airavata.org</a:t>
            </a:r>
            <a:endParaRPr lang="en-US" dirty="0"/>
          </a:p>
          <a:p>
            <a:pPr lvl="1"/>
            <a:r>
              <a:rPr lang="en-US" dirty="0"/>
              <a:t>Request a gateway at </a:t>
            </a:r>
            <a:r>
              <a:rPr lang="en-US" dirty="0">
                <a:hlinkClick r:id="rId6"/>
              </a:rPr>
              <a:t>https://</a:t>
            </a:r>
            <a:r>
              <a:rPr lang="en-US" dirty="0" err="1">
                <a:hlinkClick r:id="rId6"/>
              </a:rPr>
              <a:t>scigap.org</a:t>
            </a:r>
            <a:endParaRPr lang="en-US" dirty="0"/>
          </a:p>
          <a:p>
            <a:r>
              <a:rPr lang="en-US" dirty="0"/>
              <a:t>Contact</a:t>
            </a:r>
          </a:p>
          <a:p>
            <a:pPr lvl="1"/>
            <a:r>
              <a:rPr lang="en-US" dirty="0"/>
              <a:t>Center email: </a:t>
            </a:r>
            <a:r>
              <a:rPr lang="en-US" dirty="0">
                <a:hlinkClick r:id="rId7"/>
              </a:rPr>
              <a:t>sgrc-iu-group@iu.edu</a:t>
            </a:r>
            <a:endParaRPr lang="en-US" dirty="0"/>
          </a:p>
          <a:p>
            <a:pPr lvl="1"/>
            <a:r>
              <a:rPr lang="en-US" dirty="0"/>
              <a:t>Marcus Christie: </a:t>
            </a:r>
            <a:r>
              <a:rPr lang="en-US" dirty="0" err="1">
                <a:hlinkClick r:id="rId8"/>
              </a:rPr>
              <a:t>machrist@iu.edu</a:t>
            </a:r>
            <a:endParaRPr lang="en-US" dirty="0"/>
          </a:p>
          <a:p>
            <a:pPr lvl="1"/>
            <a:r>
              <a:rPr lang="en-US" dirty="0"/>
              <a:t>Marlon Pierce (Director): </a:t>
            </a:r>
            <a:r>
              <a:rPr lang="en-US" dirty="0">
                <a:hlinkClick r:id="rId9"/>
              </a:rPr>
              <a:t>marpierc@iu.edu</a:t>
            </a:r>
            <a:endParaRPr lang="en-US" dirty="0"/>
          </a:p>
          <a:p>
            <a:pPr lvl="1"/>
            <a:r>
              <a:rPr lang="en-US" dirty="0"/>
              <a:t>Suresh </a:t>
            </a:r>
            <a:r>
              <a:rPr lang="en-US" dirty="0" err="1"/>
              <a:t>Marru</a:t>
            </a:r>
            <a:r>
              <a:rPr lang="en-US" dirty="0"/>
              <a:t> (Deputy Director): </a:t>
            </a:r>
            <a:r>
              <a:rPr lang="en-US" dirty="0">
                <a:hlinkClick r:id="rId10"/>
              </a:rPr>
              <a:t>smarru@iu.edu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825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C010-3E3A-4846-A5CD-0A60C347B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</a:t>
            </a:r>
            <a:r>
              <a:rPr lang="en-US" dirty="0" err="1"/>
              <a:t>Airavata</a:t>
            </a:r>
            <a:r>
              <a:rPr lang="en-US" dirty="0"/>
              <a:t> - LEAD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709C6-0393-3141-949B-03D1E8BFD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E58AB0CA-6745-9E47-817C-E0D6684AF4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472245"/>
              </p:ext>
            </p:extLst>
          </p:nvPr>
        </p:nvGraphicFramePr>
        <p:xfrm>
          <a:off x="2939256" y="2152650"/>
          <a:ext cx="3265488" cy="315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Photo Editor Photo" r:id="rId4" imgW="7659169" imgH="7400000" progId="MSPhotoEd.3">
                  <p:embed/>
                </p:oleObj>
              </mc:Choice>
              <mc:Fallback>
                <p:oleObj name="Photo Editor Photo" r:id="rId4" imgW="7659169" imgH="7400000" progId="MSPhotoEd.3">
                  <p:embed/>
                  <p:pic>
                    <p:nvPicPr>
                      <p:cNvPr id="14407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9256" y="2152650"/>
                        <a:ext cx="3265488" cy="315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University of Oklahoma">
            <a:hlinkClick r:id="rId6"/>
            <a:extLst>
              <a:ext uri="{FF2B5EF4-FFF2-40B4-BE49-F238E27FC236}">
                <a16:creationId xmlns:a16="http://schemas.microsoft.com/office/drawing/2014/main" id="{56D9676F-CDAA-7249-BA7E-9A0EED86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3394" y="1217612"/>
            <a:ext cx="2347912" cy="569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olorado State University">
            <a:hlinkClick r:id="rId8"/>
            <a:extLst>
              <a:ext uri="{FF2B5EF4-FFF2-40B4-BE49-F238E27FC236}">
                <a16:creationId xmlns:a16="http://schemas.microsoft.com/office/drawing/2014/main" id="{EED0BD5B-381B-1342-9AF1-23718A3A9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95" y="3457575"/>
            <a:ext cx="2447925" cy="601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Howard University">
            <a:hlinkClick r:id="rId10"/>
            <a:extLst>
              <a:ext uri="{FF2B5EF4-FFF2-40B4-BE49-F238E27FC236}">
                <a16:creationId xmlns:a16="http://schemas.microsoft.com/office/drawing/2014/main" id="{2B21A81C-F169-A246-A6C0-A1FDF422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95" y="4957763"/>
            <a:ext cx="2446337" cy="598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ndiana University">
            <a:hlinkClick r:id="rId12"/>
            <a:extLst>
              <a:ext uri="{FF2B5EF4-FFF2-40B4-BE49-F238E27FC236}">
                <a16:creationId xmlns:a16="http://schemas.microsoft.com/office/drawing/2014/main" id="{CA20660C-E612-C04B-A1EF-D52FC581C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2832" y="1220787"/>
            <a:ext cx="2379663" cy="577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Millersville University">
            <a:hlinkClick r:id="rId14"/>
            <a:extLst>
              <a:ext uri="{FF2B5EF4-FFF2-40B4-BE49-F238E27FC236}">
                <a16:creationId xmlns:a16="http://schemas.microsoft.com/office/drawing/2014/main" id="{A7C6A990-D2BE-A742-BDB9-3B0737810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6294" y="5729287"/>
            <a:ext cx="2387600" cy="5826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University of Alabama-Huntsville">
            <a:hlinkClick r:id="rId16"/>
            <a:extLst>
              <a:ext uri="{FF2B5EF4-FFF2-40B4-BE49-F238E27FC236}">
                <a16:creationId xmlns:a16="http://schemas.microsoft.com/office/drawing/2014/main" id="{C8C5BB4D-3769-4C49-9367-3D53FDA5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1456" y="3462338"/>
            <a:ext cx="2495550" cy="612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UCAR-Unidata">
            <a:hlinkClick r:id="rId18"/>
            <a:extLst>
              <a:ext uri="{FF2B5EF4-FFF2-40B4-BE49-F238E27FC236}">
                <a16:creationId xmlns:a16="http://schemas.microsoft.com/office/drawing/2014/main" id="{5691D961-1FCB-D744-B206-2C45D8436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7" y="2179638"/>
            <a:ext cx="2405063" cy="587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University of Illinois, Urbana-Champaign">
            <a:hlinkClick r:id="rId20"/>
            <a:extLst>
              <a:ext uri="{FF2B5EF4-FFF2-40B4-BE49-F238E27FC236}">
                <a16:creationId xmlns:a16="http://schemas.microsoft.com/office/drawing/2014/main" id="{F0C0BFEC-8EAE-8644-95D7-342C9575D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095" y="4954588"/>
            <a:ext cx="2439987" cy="593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unc">
            <a:extLst>
              <a:ext uri="{FF2B5EF4-FFF2-40B4-BE49-F238E27FC236}">
                <a16:creationId xmlns:a16="http://schemas.microsoft.com/office/drawing/2014/main" id="{9B5394F1-5C92-8946-8E5A-2CEF22FF9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094" y="2124075"/>
            <a:ext cx="2470150" cy="606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600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1788-DCDD-7541-9BB8-30E74282D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</a:t>
            </a:r>
            <a:r>
              <a:rPr lang="en-US" dirty="0" err="1"/>
              <a:t>Airavata</a:t>
            </a:r>
            <a:r>
              <a:rPr lang="en-US" dirty="0"/>
              <a:t> - Apache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B499E-7A2F-B244-88BD-7807B1289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Suresh </a:t>
            </a:r>
            <a:r>
              <a:rPr lang="en-US" dirty="0" err="1"/>
              <a:t>Marru</a:t>
            </a:r>
            <a:r>
              <a:rPr lang="en-US" dirty="0"/>
              <a:t> worked on getting the LEAD project code donated to Apache Software Foundation</a:t>
            </a:r>
          </a:p>
          <a:p>
            <a:r>
              <a:rPr lang="en-US" dirty="0"/>
              <a:t>Apache </a:t>
            </a:r>
            <a:r>
              <a:rPr lang="en-US" dirty="0" err="1"/>
              <a:t>Airavata</a:t>
            </a:r>
            <a:r>
              <a:rPr lang="en-US" dirty="0"/>
              <a:t> is born</a:t>
            </a:r>
          </a:p>
          <a:p>
            <a:r>
              <a:rPr lang="en-US" dirty="0"/>
              <a:t>Open development process</a:t>
            </a:r>
          </a:p>
          <a:p>
            <a:r>
              <a:rPr lang="en-US" dirty="0"/>
              <a:t>“Community over code”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5760A-E03C-7040-B009-00A72BF8C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44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87DB8-9A52-7E4B-8090-6D594FE4A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Apache </a:t>
            </a:r>
            <a:r>
              <a:rPr lang="en-US" dirty="0" err="1"/>
              <a:t>Airavata</a:t>
            </a:r>
            <a:r>
              <a:rPr lang="en-US" dirty="0"/>
              <a:t>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52C50-BB3B-E54E-8DA9-FCAE35D51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599"/>
            <a:ext cx="4923545" cy="4627757"/>
          </a:xfrm>
        </p:spPr>
        <p:txBody>
          <a:bodyPr>
            <a:normAutofit fontScale="92500" lnSpcReduction="20000"/>
          </a:bodyPr>
          <a:lstStyle/>
          <a:p>
            <a:pPr indent="-449263"/>
            <a:r>
              <a:rPr lang="en-US" dirty="0" err="1"/>
              <a:t>Airavata</a:t>
            </a:r>
            <a:r>
              <a:rPr lang="en-US" dirty="0"/>
              <a:t> runs computational experiments</a:t>
            </a:r>
          </a:p>
          <a:p>
            <a:pPr indent="-449263"/>
            <a:r>
              <a:rPr lang="en-US" dirty="0"/>
              <a:t>This means </a:t>
            </a:r>
          </a:p>
          <a:p>
            <a:pPr lvl="1" indent="-449263"/>
            <a:r>
              <a:rPr lang="en-US" dirty="0"/>
              <a:t>Encoding how to run a wide range of scientific applications on a wide range of resources</a:t>
            </a:r>
          </a:p>
          <a:p>
            <a:pPr lvl="1" indent="-449263"/>
            <a:r>
              <a:rPr lang="en-US" dirty="0"/>
              <a:t>Staging inputs and outputs to target resources</a:t>
            </a:r>
          </a:p>
          <a:p>
            <a:pPr lvl="1" indent="-449263"/>
            <a:r>
              <a:rPr lang="en-US" dirty="0"/>
              <a:t>Monitoring long running applications</a:t>
            </a:r>
          </a:p>
          <a:p>
            <a:pPr indent="-449263"/>
            <a:r>
              <a:rPr lang="en-US" dirty="0"/>
              <a:t>And most importantly...</a:t>
            </a:r>
          </a:p>
          <a:p>
            <a:pPr lvl="1" indent="-449263"/>
            <a:r>
              <a:rPr lang="en-US" b="1" dirty="0"/>
              <a:t>Managing all the data and metadata generated by these experiments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64DC5-4F57-4C42-B930-8D657ED82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B276F-AC63-7E4F-B655-3629B659F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746" y="1371599"/>
            <a:ext cx="3763254" cy="344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79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E343-2FB2-CF49-9BC4-60DEAA2E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8688"/>
            <a:ext cx="8229600" cy="10972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Job submission - API Server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99D61-B63A-2843-A854-55673965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7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27329BF-4B68-334F-AF66-48598320F1B3}"/>
              </a:ext>
            </a:extLst>
          </p:cNvPr>
          <p:cNvSpPr/>
          <p:nvPr/>
        </p:nvSpPr>
        <p:spPr>
          <a:xfrm>
            <a:off x="3839705" y="2623843"/>
            <a:ext cx="1464590" cy="21232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Airavata</a:t>
            </a:r>
            <a:endParaRPr lang="en-US" dirty="0"/>
          </a:p>
          <a:p>
            <a:pPr algn="ctr"/>
            <a:r>
              <a:rPr lang="en-US" dirty="0"/>
              <a:t>API Service</a:t>
            </a:r>
          </a:p>
        </p:txBody>
      </p:sp>
      <p:sp>
        <p:nvSpPr>
          <p:cNvPr id="9" name="Double Brace 8">
            <a:extLst>
              <a:ext uri="{FF2B5EF4-FFF2-40B4-BE49-F238E27FC236}">
                <a16:creationId xmlns:a16="http://schemas.microsoft.com/office/drawing/2014/main" id="{CB2B67DF-3086-A446-A895-AF38A70F8A63}"/>
              </a:ext>
            </a:extLst>
          </p:cNvPr>
          <p:cNvSpPr/>
          <p:nvPr/>
        </p:nvSpPr>
        <p:spPr>
          <a:xfrm>
            <a:off x="5780868" y="1379349"/>
            <a:ext cx="852407" cy="77491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PHP</a:t>
            </a:r>
          </a:p>
        </p:txBody>
      </p:sp>
      <p:sp>
        <p:nvSpPr>
          <p:cNvPr id="11" name="Double Brace 10">
            <a:extLst>
              <a:ext uri="{FF2B5EF4-FFF2-40B4-BE49-F238E27FC236}">
                <a16:creationId xmlns:a16="http://schemas.microsoft.com/office/drawing/2014/main" id="{61DCB9BC-6AD2-C24E-BE19-C9323004CAAE}"/>
              </a:ext>
            </a:extLst>
          </p:cNvPr>
          <p:cNvSpPr/>
          <p:nvPr/>
        </p:nvSpPr>
        <p:spPr>
          <a:xfrm>
            <a:off x="6092770" y="2042677"/>
            <a:ext cx="852407" cy="77491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Java</a:t>
            </a:r>
          </a:p>
        </p:txBody>
      </p:sp>
      <p:sp>
        <p:nvSpPr>
          <p:cNvPr id="12" name="Double Brace 11">
            <a:extLst>
              <a:ext uri="{FF2B5EF4-FFF2-40B4-BE49-F238E27FC236}">
                <a16:creationId xmlns:a16="http://schemas.microsoft.com/office/drawing/2014/main" id="{AF8245B1-CDD6-7C4A-AD13-B4FFECFC8DD1}"/>
              </a:ext>
            </a:extLst>
          </p:cNvPr>
          <p:cNvSpPr/>
          <p:nvPr/>
        </p:nvSpPr>
        <p:spPr>
          <a:xfrm>
            <a:off x="6404672" y="2721503"/>
            <a:ext cx="852407" cy="77491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C++</a:t>
            </a:r>
          </a:p>
        </p:txBody>
      </p:sp>
      <p:sp>
        <p:nvSpPr>
          <p:cNvPr id="13" name="Double Brace 12">
            <a:extLst>
              <a:ext uri="{FF2B5EF4-FFF2-40B4-BE49-F238E27FC236}">
                <a16:creationId xmlns:a16="http://schemas.microsoft.com/office/drawing/2014/main" id="{ADE3AB0F-27B9-874F-90B0-EA07A0345412}"/>
              </a:ext>
            </a:extLst>
          </p:cNvPr>
          <p:cNvSpPr/>
          <p:nvPr/>
        </p:nvSpPr>
        <p:spPr>
          <a:xfrm>
            <a:off x="6716574" y="3449451"/>
            <a:ext cx="852407" cy="77491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err="1"/>
              <a:t>Py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36D138-2515-454A-AEB2-8E922D3D8DCF}"/>
              </a:ext>
            </a:extLst>
          </p:cNvPr>
          <p:cNvSpPr txBox="1"/>
          <p:nvPr/>
        </p:nvSpPr>
        <p:spPr>
          <a:xfrm>
            <a:off x="5579390" y="945397"/>
            <a:ext cx="2154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Thrift IDL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A916E44-BC72-AD40-8D5D-F8406F35A7E4}"/>
              </a:ext>
            </a:extLst>
          </p:cNvPr>
          <p:cNvSpPr/>
          <p:nvPr/>
        </p:nvSpPr>
        <p:spPr>
          <a:xfrm>
            <a:off x="1248583" y="2623843"/>
            <a:ext cx="1464590" cy="212326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PHP Gateway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A74A37E-1197-1B43-83A0-BD3E31C7F588}"/>
              </a:ext>
            </a:extLst>
          </p:cNvPr>
          <p:cNvSpPr/>
          <p:nvPr/>
        </p:nvSpPr>
        <p:spPr>
          <a:xfrm>
            <a:off x="6611963" y="253095"/>
            <a:ext cx="1464590" cy="21232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Registry</a:t>
            </a:r>
          </a:p>
          <a:p>
            <a:pPr algn="ctr"/>
            <a:r>
              <a:rPr lang="en-US" dirty="0"/>
              <a:t>Service</a:t>
            </a:r>
          </a:p>
        </p:txBody>
      </p:sp>
      <p:sp>
        <p:nvSpPr>
          <p:cNvPr id="18" name="Magnetic Disk 17">
            <a:extLst>
              <a:ext uri="{FF2B5EF4-FFF2-40B4-BE49-F238E27FC236}">
                <a16:creationId xmlns:a16="http://schemas.microsoft.com/office/drawing/2014/main" id="{2ECD9F77-4890-1040-A916-A4D38F5E40B5}"/>
              </a:ext>
            </a:extLst>
          </p:cNvPr>
          <p:cNvSpPr/>
          <p:nvPr/>
        </p:nvSpPr>
        <p:spPr>
          <a:xfrm>
            <a:off x="7568981" y="1766806"/>
            <a:ext cx="1311548" cy="857037"/>
          </a:xfrm>
          <a:prstGeom prst="flowChartMagneticDisk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Registry DB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1F858F8-9777-3748-B5BE-659D9B88660D}"/>
              </a:ext>
            </a:extLst>
          </p:cNvPr>
          <p:cNvGrpSpPr/>
          <p:nvPr/>
        </p:nvGrpSpPr>
        <p:grpSpPr>
          <a:xfrm>
            <a:off x="5354660" y="4872780"/>
            <a:ext cx="3576234" cy="743919"/>
            <a:chOff x="5304295" y="5176434"/>
            <a:chExt cx="3576234" cy="7439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B978212-C183-8344-89CF-D8756EED9092}"/>
                </a:ext>
              </a:extLst>
            </p:cNvPr>
            <p:cNvSpPr/>
            <p:nvPr/>
          </p:nvSpPr>
          <p:spPr>
            <a:xfrm>
              <a:off x="5304295" y="5176434"/>
              <a:ext cx="3576234" cy="72842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641DE8E-6017-C640-A44D-9816A34F087E}"/>
                </a:ext>
              </a:extLst>
            </p:cNvPr>
            <p:cNvCxnSpPr/>
            <p:nvPr/>
          </p:nvCxnSpPr>
          <p:spPr>
            <a:xfrm>
              <a:off x="5889356" y="5176434"/>
              <a:ext cx="0" cy="74391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D94CED7-139B-EA4D-87DE-10C5B70D210D}"/>
                </a:ext>
              </a:extLst>
            </p:cNvPr>
            <p:cNvCxnSpPr/>
            <p:nvPr/>
          </p:nvCxnSpPr>
          <p:spPr>
            <a:xfrm>
              <a:off x="6448585" y="5176434"/>
              <a:ext cx="0" cy="74391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C6037E-69CB-9543-B4CE-C3D62A177FF9}"/>
                </a:ext>
              </a:extLst>
            </p:cNvPr>
            <p:cNvCxnSpPr/>
            <p:nvPr/>
          </p:nvCxnSpPr>
          <p:spPr>
            <a:xfrm>
              <a:off x="6945177" y="5176434"/>
              <a:ext cx="0" cy="74391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DB0D183-56F4-C34C-8E5C-D1C16F505B72}"/>
                </a:ext>
              </a:extLst>
            </p:cNvPr>
            <p:cNvCxnSpPr/>
            <p:nvPr/>
          </p:nvCxnSpPr>
          <p:spPr>
            <a:xfrm>
              <a:off x="7441769" y="5176434"/>
              <a:ext cx="0" cy="74391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CA25AB1-F64C-7A45-B42D-D58411F8A091}"/>
                </a:ext>
              </a:extLst>
            </p:cNvPr>
            <p:cNvCxnSpPr/>
            <p:nvPr/>
          </p:nvCxnSpPr>
          <p:spPr>
            <a:xfrm>
              <a:off x="7938361" y="5176434"/>
              <a:ext cx="0" cy="74391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EEED70B-5329-0046-B359-F24A65C613C6}"/>
                </a:ext>
              </a:extLst>
            </p:cNvPr>
            <p:cNvCxnSpPr/>
            <p:nvPr/>
          </p:nvCxnSpPr>
          <p:spPr>
            <a:xfrm>
              <a:off x="8434953" y="5176434"/>
              <a:ext cx="0" cy="74391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A0F69E4-5FB4-6A4F-A10C-F013E522A878}"/>
              </a:ext>
            </a:extLst>
          </p:cNvPr>
          <p:cNvSpPr txBox="1"/>
          <p:nvPr/>
        </p:nvSpPr>
        <p:spPr>
          <a:xfrm>
            <a:off x="5703921" y="5630169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 Launch queue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6C4AC66-4537-BA4C-9899-F4FA7DC0A661}"/>
              </a:ext>
            </a:extLst>
          </p:cNvPr>
          <p:cNvCxnSpPr>
            <a:cxnSpLocks/>
            <a:stCxn id="16" idx="3"/>
            <a:endCxn id="8" idx="1"/>
          </p:cNvCxnSpPr>
          <p:nvPr/>
        </p:nvCxnSpPr>
        <p:spPr>
          <a:xfrm>
            <a:off x="2713173" y="3685477"/>
            <a:ext cx="1126532" cy="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3E1B1BA-EBF0-DE4F-A77B-3673CAFDC302}"/>
              </a:ext>
            </a:extLst>
          </p:cNvPr>
          <p:cNvSpPr txBox="1"/>
          <p:nvPr/>
        </p:nvSpPr>
        <p:spPr>
          <a:xfrm>
            <a:off x="0" y="5162413"/>
            <a:ext cx="5258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createExperiment</a:t>
            </a:r>
            <a:r>
              <a:rPr lang="en-US" dirty="0"/>
              <a:t>(</a:t>
            </a:r>
            <a:r>
              <a:rPr lang="en-US" dirty="0" err="1"/>
              <a:t>AuthzToken</a:t>
            </a:r>
            <a:r>
              <a:rPr lang="en-US" dirty="0"/>
              <a:t>, </a:t>
            </a:r>
            <a:r>
              <a:rPr lang="en-US" dirty="0" err="1"/>
              <a:t>ExperimentModel</a:t>
            </a:r>
            <a:r>
              <a:rPr lang="en-US" dirty="0"/>
              <a:t>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672C43F-1C22-0144-8927-E15B73FD2CCE}"/>
              </a:ext>
            </a:extLst>
          </p:cNvPr>
          <p:cNvCxnSpPr>
            <a:cxnSpLocks/>
            <a:stCxn id="8" idx="3"/>
            <a:endCxn id="17" idx="1"/>
          </p:cNvCxnSpPr>
          <p:nvPr/>
        </p:nvCxnSpPr>
        <p:spPr>
          <a:xfrm flipV="1">
            <a:off x="5304295" y="1314729"/>
            <a:ext cx="1307668" cy="2370748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7BD48D4-9F34-9E4D-97F2-4489DB10EA2B}"/>
              </a:ext>
            </a:extLst>
          </p:cNvPr>
          <p:cNvSpPr txBox="1"/>
          <p:nvPr/>
        </p:nvSpPr>
        <p:spPr>
          <a:xfrm>
            <a:off x="0" y="5601200"/>
            <a:ext cx="5258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launchExperiment</a:t>
            </a:r>
            <a:r>
              <a:rPr lang="en-US" dirty="0"/>
              <a:t>(</a:t>
            </a:r>
            <a:r>
              <a:rPr lang="en-US" dirty="0" err="1"/>
              <a:t>AuthzToken</a:t>
            </a:r>
            <a:r>
              <a:rPr lang="en-US" dirty="0"/>
              <a:t>, </a:t>
            </a:r>
            <a:r>
              <a:rPr lang="en-US" dirty="0" err="1"/>
              <a:t>experimentId</a:t>
            </a:r>
            <a:r>
              <a:rPr lang="en-US" dirty="0"/>
              <a:t>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EC978D1-74C7-1840-90BF-05710C04B61D}"/>
              </a:ext>
            </a:extLst>
          </p:cNvPr>
          <p:cNvCxnSpPr>
            <a:cxnSpLocks/>
            <a:stCxn id="8" idx="2"/>
            <a:endCxn id="19" idx="1"/>
          </p:cNvCxnSpPr>
          <p:nvPr/>
        </p:nvCxnSpPr>
        <p:spPr>
          <a:xfrm>
            <a:off x="4572000" y="4747110"/>
            <a:ext cx="782660" cy="48988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37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1" animBg="1"/>
      <p:bldP spid="9" grpId="2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6" grpId="0" animBg="1"/>
      <p:bldP spid="17" grpId="0" animBg="1"/>
      <p:bldP spid="18" grpId="0" animBg="1"/>
      <p:bldP spid="28" grpId="0"/>
      <p:bldP spid="33" grpId="0"/>
      <p:bldP spid="33" grpId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5CB4E-87E5-9B4D-B19B-CBE552513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submission - Orchestrator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63BF-EC44-0741-A2DB-F6BD5158F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53" name="Content Placeholder 52">
            <a:extLst>
              <a:ext uri="{FF2B5EF4-FFF2-40B4-BE49-F238E27FC236}">
                <a16:creationId xmlns:a16="http://schemas.microsoft.com/office/drawing/2014/main" id="{75362069-D4ED-C541-9C27-E7B597DA97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4449155"/>
              </p:ext>
            </p:extLst>
          </p:nvPr>
        </p:nvGraphicFramePr>
        <p:xfrm>
          <a:off x="457201" y="1371601"/>
          <a:ext cx="2578528" cy="3136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8A6F9D09-D920-1941-AE5F-1099925697E6}"/>
              </a:ext>
            </a:extLst>
          </p:cNvPr>
          <p:cNvGrpSpPr/>
          <p:nvPr/>
        </p:nvGrpSpPr>
        <p:grpSpPr>
          <a:xfrm>
            <a:off x="6611963" y="253095"/>
            <a:ext cx="2268566" cy="2370748"/>
            <a:chOff x="6611963" y="253095"/>
            <a:chExt cx="2268566" cy="237074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9A22CEE-907B-3242-A80B-A499617E486E}"/>
                </a:ext>
              </a:extLst>
            </p:cNvPr>
            <p:cNvSpPr/>
            <p:nvPr/>
          </p:nvSpPr>
          <p:spPr>
            <a:xfrm>
              <a:off x="6611963" y="253095"/>
              <a:ext cx="1464590" cy="21232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Registry</a:t>
              </a:r>
            </a:p>
            <a:p>
              <a:pPr algn="ctr"/>
              <a:r>
                <a:rPr lang="en-US" dirty="0"/>
                <a:t>Service</a:t>
              </a:r>
            </a:p>
          </p:txBody>
        </p:sp>
        <p:sp>
          <p:nvSpPr>
            <p:cNvPr id="8" name="Magnetic Disk 7">
              <a:extLst>
                <a:ext uri="{FF2B5EF4-FFF2-40B4-BE49-F238E27FC236}">
                  <a16:creationId xmlns:a16="http://schemas.microsoft.com/office/drawing/2014/main" id="{4F3FD5DF-578E-ED4A-81C6-85B879DDE29D}"/>
                </a:ext>
              </a:extLst>
            </p:cNvPr>
            <p:cNvSpPr/>
            <p:nvPr/>
          </p:nvSpPr>
          <p:spPr>
            <a:xfrm>
              <a:off x="7568981" y="1766806"/>
              <a:ext cx="1311548" cy="857037"/>
            </a:xfrm>
            <a:prstGeom prst="flowChartMagneticDisk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Registry DB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D96DFD-83C9-E54C-A425-6A0652EBF3F3}"/>
              </a:ext>
            </a:extLst>
          </p:cNvPr>
          <p:cNvGrpSpPr/>
          <p:nvPr/>
        </p:nvGrpSpPr>
        <p:grpSpPr>
          <a:xfrm>
            <a:off x="263471" y="4872635"/>
            <a:ext cx="3576234" cy="1126721"/>
            <a:chOff x="5354660" y="4872780"/>
            <a:chExt cx="3576234" cy="112672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8E25DC-171D-FE4B-9974-5E24AA16711F}"/>
                </a:ext>
              </a:extLst>
            </p:cNvPr>
            <p:cNvGrpSpPr/>
            <p:nvPr/>
          </p:nvGrpSpPr>
          <p:grpSpPr>
            <a:xfrm>
              <a:off x="5354660" y="4872780"/>
              <a:ext cx="3576234" cy="743919"/>
              <a:chOff x="5304295" y="5176434"/>
              <a:chExt cx="3576234" cy="743919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159DAFB-1664-3343-92A4-94D46B58B995}"/>
                  </a:ext>
                </a:extLst>
              </p:cNvPr>
              <p:cNvSpPr/>
              <p:nvPr/>
            </p:nvSpPr>
            <p:spPr>
              <a:xfrm>
                <a:off x="5304295" y="5176434"/>
                <a:ext cx="3576234" cy="72842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94FF1BF-C15A-AF4D-AA1C-F7567A968E8A}"/>
                  </a:ext>
                </a:extLst>
              </p:cNvPr>
              <p:cNvCxnSpPr/>
              <p:nvPr/>
            </p:nvCxnSpPr>
            <p:spPr>
              <a:xfrm>
                <a:off x="5889356" y="5176434"/>
                <a:ext cx="0" cy="74391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EA7EAC7-F6DB-1744-85D5-8B6F525FF595}"/>
                  </a:ext>
                </a:extLst>
              </p:cNvPr>
              <p:cNvCxnSpPr/>
              <p:nvPr/>
            </p:nvCxnSpPr>
            <p:spPr>
              <a:xfrm>
                <a:off x="6448585" y="5176434"/>
                <a:ext cx="0" cy="74391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8B60E85-D0BE-3042-AD78-66C4C066E5BF}"/>
                  </a:ext>
                </a:extLst>
              </p:cNvPr>
              <p:cNvCxnSpPr/>
              <p:nvPr/>
            </p:nvCxnSpPr>
            <p:spPr>
              <a:xfrm>
                <a:off x="6945177" y="5176434"/>
                <a:ext cx="0" cy="74391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F4BDD72-5412-AE42-892F-152AFC14573A}"/>
                  </a:ext>
                </a:extLst>
              </p:cNvPr>
              <p:cNvCxnSpPr/>
              <p:nvPr/>
            </p:nvCxnSpPr>
            <p:spPr>
              <a:xfrm>
                <a:off x="7441769" y="5176434"/>
                <a:ext cx="0" cy="74391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E8745C8-4BED-E14C-AA9C-AD862127EFF3}"/>
                  </a:ext>
                </a:extLst>
              </p:cNvPr>
              <p:cNvCxnSpPr/>
              <p:nvPr/>
            </p:nvCxnSpPr>
            <p:spPr>
              <a:xfrm>
                <a:off x="7938361" y="5176434"/>
                <a:ext cx="0" cy="74391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1D6A786-C135-D944-84E1-A24DC18F85EF}"/>
                  </a:ext>
                </a:extLst>
              </p:cNvPr>
              <p:cNvCxnSpPr/>
              <p:nvPr/>
            </p:nvCxnSpPr>
            <p:spPr>
              <a:xfrm>
                <a:off x="8434953" y="5176434"/>
                <a:ext cx="0" cy="74391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49B0FB-06D9-B847-902B-B7DED3BFE60D}"/>
                </a:ext>
              </a:extLst>
            </p:cNvPr>
            <p:cNvSpPr txBox="1"/>
            <p:nvPr/>
          </p:nvSpPr>
          <p:spPr>
            <a:xfrm>
              <a:off x="5703921" y="5630169"/>
              <a:ext cx="2877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Experiment Launch queue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F64708-F061-AB4C-A95D-DD84572C1761}"/>
              </a:ext>
            </a:extLst>
          </p:cNvPr>
          <p:cNvGrpSpPr/>
          <p:nvPr/>
        </p:nvGrpSpPr>
        <p:grpSpPr>
          <a:xfrm>
            <a:off x="5266098" y="4881659"/>
            <a:ext cx="3576234" cy="1126721"/>
            <a:chOff x="5354660" y="4872780"/>
            <a:chExt cx="3576234" cy="11267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DE2AFC2-F6D3-B542-8F3E-EC01F46B9273}"/>
                </a:ext>
              </a:extLst>
            </p:cNvPr>
            <p:cNvGrpSpPr/>
            <p:nvPr/>
          </p:nvGrpSpPr>
          <p:grpSpPr>
            <a:xfrm>
              <a:off x="5354660" y="4872780"/>
              <a:ext cx="3576234" cy="743919"/>
              <a:chOff x="5304295" y="5176434"/>
              <a:chExt cx="3576234" cy="74391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2D583DB-9929-554A-951D-6D002C528BC8}"/>
                  </a:ext>
                </a:extLst>
              </p:cNvPr>
              <p:cNvSpPr/>
              <p:nvPr/>
            </p:nvSpPr>
            <p:spPr>
              <a:xfrm>
                <a:off x="5304295" y="5176434"/>
                <a:ext cx="3576234" cy="72842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C8519DF-F017-FB40-A117-0587820F1420}"/>
                  </a:ext>
                </a:extLst>
              </p:cNvPr>
              <p:cNvCxnSpPr/>
              <p:nvPr/>
            </p:nvCxnSpPr>
            <p:spPr>
              <a:xfrm>
                <a:off x="5889356" y="5176434"/>
                <a:ext cx="0" cy="74391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1763111-9CEB-B945-94B5-8AA2BADCA029}"/>
                  </a:ext>
                </a:extLst>
              </p:cNvPr>
              <p:cNvCxnSpPr/>
              <p:nvPr/>
            </p:nvCxnSpPr>
            <p:spPr>
              <a:xfrm>
                <a:off x="6448585" y="5176434"/>
                <a:ext cx="0" cy="74391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FEC4461-0477-3040-8063-561E5AF82309}"/>
                  </a:ext>
                </a:extLst>
              </p:cNvPr>
              <p:cNvCxnSpPr/>
              <p:nvPr/>
            </p:nvCxnSpPr>
            <p:spPr>
              <a:xfrm>
                <a:off x="6945177" y="5176434"/>
                <a:ext cx="0" cy="74391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06B6F68-34F1-B74C-8A53-3645D9C30EAE}"/>
                  </a:ext>
                </a:extLst>
              </p:cNvPr>
              <p:cNvCxnSpPr/>
              <p:nvPr/>
            </p:nvCxnSpPr>
            <p:spPr>
              <a:xfrm>
                <a:off x="7441769" y="5176434"/>
                <a:ext cx="0" cy="74391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363D933-0F21-1041-955A-CE31153AB9DD}"/>
                  </a:ext>
                </a:extLst>
              </p:cNvPr>
              <p:cNvCxnSpPr/>
              <p:nvPr/>
            </p:nvCxnSpPr>
            <p:spPr>
              <a:xfrm>
                <a:off x="7938361" y="5176434"/>
                <a:ext cx="0" cy="74391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64011CB-C8D5-BD48-9CAA-B9B572AD15BF}"/>
                  </a:ext>
                </a:extLst>
              </p:cNvPr>
              <p:cNvCxnSpPr/>
              <p:nvPr/>
            </p:nvCxnSpPr>
            <p:spPr>
              <a:xfrm>
                <a:off x="8434953" y="5176434"/>
                <a:ext cx="0" cy="74391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049FE28-8447-EA4E-9E9F-2B1F33F83170}"/>
                </a:ext>
              </a:extLst>
            </p:cNvPr>
            <p:cNvSpPr txBox="1"/>
            <p:nvPr/>
          </p:nvSpPr>
          <p:spPr>
            <a:xfrm>
              <a:off x="5703921" y="5630169"/>
              <a:ext cx="2544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Process Launch queue</a:t>
              </a:r>
            </a:p>
          </p:txBody>
        </p: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4BE1C53A-9851-BF40-AAE9-83DC4F6E3868}"/>
              </a:ext>
            </a:extLst>
          </p:cNvPr>
          <p:cNvSpPr/>
          <p:nvPr/>
        </p:nvSpPr>
        <p:spPr>
          <a:xfrm>
            <a:off x="3669433" y="2394181"/>
            <a:ext cx="1805133" cy="21232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Orchestrator</a:t>
            </a:r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37D8A98F-3316-2B42-B5AC-9F7B2F4C3564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839705" y="4513050"/>
            <a:ext cx="478784" cy="723795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12E1CE63-2EEB-BB4B-A424-0DB8D6D37934}"/>
              </a:ext>
            </a:extLst>
          </p:cNvPr>
          <p:cNvCxnSpPr>
            <a:cxnSpLocks/>
            <a:endCxn id="23" idx="1"/>
          </p:cNvCxnSpPr>
          <p:nvPr/>
        </p:nvCxnSpPr>
        <p:spPr>
          <a:xfrm rot="16200000" flipH="1">
            <a:off x="4669915" y="4649685"/>
            <a:ext cx="746241" cy="446125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8AC2ADF-3B0F-A549-9EC3-EAC27B7BE845}"/>
              </a:ext>
            </a:extLst>
          </p:cNvPr>
          <p:cNvSpPr txBox="1"/>
          <p:nvPr/>
        </p:nvSpPr>
        <p:spPr>
          <a:xfrm>
            <a:off x="848532" y="973300"/>
            <a:ext cx="198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C914544-8918-A44C-956D-2492EE1C977A}"/>
              </a:ext>
            </a:extLst>
          </p:cNvPr>
          <p:cNvCxnSpPr>
            <a:stCxn id="42" idx="3"/>
            <a:endCxn id="7" idx="1"/>
          </p:cNvCxnSpPr>
          <p:nvPr/>
        </p:nvCxnSpPr>
        <p:spPr>
          <a:xfrm flipV="1">
            <a:off x="5474566" y="1314729"/>
            <a:ext cx="1137397" cy="21410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01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3" grpId="0">
        <p:bldAsOne/>
      </p:bldGraphic>
      <p:bldP spid="42" grpId="0" animBg="1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029AA-0364-DC47-91DF-C0E46D737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submission - </a:t>
            </a:r>
            <a:r>
              <a:rPr lang="en-US" dirty="0" err="1"/>
              <a:t>GFac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94A80-0171-7742-9A1A-8AF2BB43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CDD8-5622-4D06-9165-8486FE73D54E}" type="slidenum">
              <a:rPr lang="en-US" smtClean="0"/>
              <a:t>9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5F8C0A-FD9C-A847-870A-5EBC298C1EAB}"/>
              </a:ext>
            </a:extLst>
          </p:cNvPr>
          <p:cNvGrpSpPr/>
          <p:nvPr/>
        </p:nvGrpSpPr>
        <p:grpSpPr>
          <a:xfrm>
            <a:off x="457200" y="4978266"/>
            <a:ext cx="3576234" cy="1126721"/>
            <a:chOff x="5354660" y="4872780"/>
            <a:chExt cx="3576234" cy="112672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30D812-ADAC-E941-90CB-BA8B321CCC2D}"/>
                </a:ext>
              </a:extLst>
            </p:cNvPr>
            <p:cNvGrpSpPr/>
            <p:nvPr/>
          </p:nvGrpSpPr>
          <p:grpSpPr>
            <a:xfrm>
              <a:off x="5354660" y="4872780"/>
              <a:ext cx="3576234" cy="743919"/>
              <a:chOff x="5304295" y="5176434"/>
              <a:chExt cx="3576234" cy="743919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3823528-AB02-DB43-8EF0-BAAEC9C36A17}"/>
                  </a:ext>
                </a:extLst>
              </p:cNvPr>
              <p:cNvSpPr/>
              <p:nvPr/>
            </p:nvSpPr>
            <p:spPr>
              <a:xfrm>
                <a:off x="5304295" y="5176434"/>
                <a:ext cx="3576234" cy="72842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F6C4A8A-FA13-E740-9607-C71809BC4938}"/>
                  </a:ext>
                </a:extLst>
              </p:cNvPr>
              <p:cNvCxnSpPr/>
              <p:nvPr/>
            </p:nvCxnSpPr>
            <p:spPr>
              <a:xfrm>
                <a:off x="5889356" y="5176434"/>
                <a:ext cx="0" cy="74391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EE42460-A9EE-5849-BF34-2C9727252BF5}"/>
                  </a:ext>
                </a:extLst>
              </p:cNvPr>
              <p:cNvCxnSpPr/>
              <p:nvPr/>
            </p:nvCxnSpPr>
            <p:spPr>
              <a:xfrm>
                <a:off x="6448585" y="5176434"/>
                <a:ext cx="0" cy="74391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032593E-ED83-A741-B7A1-5B04BD65B795}"/>
                  </a:ext>
                </a:extLst>
              </p:cNvPr>
              <p:cNvCxnSpPr/>
              <p:nvPr/>
            </p:nvCxnSpPr>
            <p:spPr>
              <a:xfrm>
                <a:off x="6945177" y="5176434"/>
                <a:ext cx="0" cy="74391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BCDA9C7-D53A-F040-970F-E267C53BD082}"/>
                  </a:ext>
                </a:extLst>
              </p:cNvPr>
              <p:cNvCxnSpPr/>
              <p:nvPr/>
            </p:nvCxnSpPr>
            <p:spPr>
              <a:xfrm>
                <a:off x="7441769" y="5176434"/>
                <a:ext cx="0" cy="74391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AC1EF18-55C1-5340-A402-C7EE28DEB05F}"/>
                  </a:ext>
                </a:extLst>
              </p:cNvPr>
              <p:cNvCxnSpPr/>
              <p:nvPr/>
            </p:nvCxnSpPr>
            <p:spPr>
              <a:xfrm>
                <a:off x="7938361" y="5176434"/>
                <a:ext cx="0" cy="74391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67B5853-01C7-3C40-8DA9-A0844CCC5A46}"/>
                  </a:ext>
                </a:extLst>
              </p:cNvPr>
              <p:cNvCxnSpPr/>
              <p:nvPr/>
            </p:nvCxnSpPr>
            <p:spPr>
              <a:xfrm>
                <a:off x="8434953" y="5176434"/>
                <a:ext cx="0" cy="74391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4343EF-D5E5-4044-849A-D52F7F706543}"/>
                </a:ext>
              </a:extLst>
            </p:cNvPr>
            <p:cNvSpPr txBox="1"/>
            <p:nvPr/>
          </p:nvSpPr>
          <p:spPr>
            <a:xfrm>
              <a:off x="5703921" y="5630169"/>
              <a:ext cx="2544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Process Launch queue</a:t>
              </a: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9F62AEF-A090-B44B-89AD-D2DD96F5FD08}"/>
              </a:ext>
            </a:extLst>
          </p:cNvPr>
          <p:cNvSpPr/>
          <p:nvPr/>
        </p:nvSpPr>
        <p:spPr>
          <a:xfrm>
            <a:off x="3973482" y="2367366"/>
            <a:ext cx="1197035" cy="21232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GFac</a:t>
            </a:r>
            <a:endParaRPr lang="en-US" dirty="0"/>
          </a:p>
        </p:txBody>
      </p:sp>
      <p:graphicFrame>
        <p:nvGraphicFramePr>
          <p:cNvPr id="28" name="Content Placeholder 52">
            <a:extLst>
              <a:ext uri="{FF2B5EF4-FFF2-40B4-BE49-F238E27FC236}">
                <a16:creationId xmlns:a16="http://schemas.microsoft.com/office/drawing/2014/main" id="{5D696983-853B-BD4B-9AF8-525BE0A8EC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3574742"/>
              </p:ext>
            </p:extLst>
          </p:nvPr>
        </p:nvGraphicFramePr>
        <p:xfrm>
          <a:off x="457201" y="1371601"/>
          <a:ext cx="2578528" cy="3136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CEE0E90B-88C4-3D43-848C-FF5B1804CE03}"/>
              </a:ext>
            </a:extLst>
          </p:cNvPr>
          <p:cNvSpPr txBox="1"/>
          <p:nvPr/>
        </p:nvSpPr>
        <p:spPr>
          <a:xfrm>
            <a:off x="848532" y="973300"/>
            <a:ext cx="198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C0CCA8E9-7957-F343-AA65-0A48B651504D}"/>
              </a:ext>
            </a:extLst>
          </p:cNvPr>
          <p:cNvSpPr/>
          <p:nvPr/>
        </p:nvSpPr>
        <p:spPr>
          <a:xfrm>
            <a:off x="263472" y="1386271"/>
            <a:ext cx="709047" cy="42620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016CED4B-2484-2248-A2CC-5C2C7714870C}"/>
              </a:ext>
            </a:extLst>
          </p:cNvPr>
          <p:cNvSpPr/>
          <p:nvPr/>
        </p:nvSpPr>
        <p:spPr>
          <a:xfrm>
            <a:off x="263471" y="2051305"/>
            <a:ext cx="709047" cy="42620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9E6FCB36-0EDE-5E4C-8178-763DBA480DF3}"/>
              </a:ext>
            </a:extLst>
          </p:cNvPr>
          <p:cNvSpPr/>
          <p:nvPr/>
        </p:nvSpPr>
        <p:spPr>
          <a:xfrm>
            <a:off x="263470" y="2716339"/>
            <a:ext cx="709047" cy="42620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FEC86B52-E2BF-CB4F-B2C1-8CC88B61D357}"/>
              </a:ext>
            </a:extLst>
          </p:cNvPr>
          <p:cNvSpPr/>
          <p:nvPr/>
        </p:nvSpPr>
        <p:spPr>
          <a:xfrm>
            <a:off x="263469" y="3381373"/>
            <a:ext cx="709047" cy="42620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A86EA3D9-2530-2B41-B8CF-FC5B8D8FA446}"/>
              </a:ext>
            </a:extLst>
          </p:cNvPr>
          <p:cNvSpPr/>
          <p:nvPr/>
        </p:nvSpPr>
        <p:spPr>
          <a:xfrm>
            <a:off x="263468" y="4046407"/>
            <a:ext cx="709047" cy="42620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5F457F5-58FB-7A40-855D-937ECA8CBBAD}"/>
              </a:ext>
            </a:extLst>
          </p:cNvPr>
          <p:cNvGrpSpPr/>
          <p:nvPr/>
        </p:nvGrpSpPr>
        <p:grpSpPr>
          <a:xfrm>
            <a:off x="6611963" y="253095"/>
            <a:ext cx="2268566" cy="2370748"/>
            <a:chOff x="6611963" y="253095"/>
            <a:chExt cx="2268566" cy="2370748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C9027F64-C5E1-3047-997A-3C398160CAE9}"/>
                </a:ext>
              </a:extLst>
            </p:cNvPr>
            <p:cNvSpPr/>
            <p:nvPr/>
          </p:nvSpPr>
          <p:spPr>
            <a:xfrm>
              <a:off x="6611963" y="253095"/>
              <a:ext cx="1464590" cy="21232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Registry</a:t>
              </a:r>
            </a:p>
            <a:p>
              <a:pPr algn="ctr"/>
              <a:r>
                <a:rPr lang="en-US" dirty="0"/>
                <a:t>Service</a:t>
              </a:r>
            </a:p>
          </p:txBody>
        </p:sp>
        <p:sp>
          <p:nvSpPr>
            <p:cNvPr id="37" name="Magnetic Disk 36">
              <a:extLst>
                <a:ext uri="{FF2B5EF4-FFF2-40B4-BE49-F238E27FC236}">
                  <a16:creationId xmlns:a16="http://schemas.microsoft.com/office/drawing/2014/main" id="{28B5ED03-D8D0-1246-A347-685615B5B933}"/>
                </a:ext>
              </a:extLst>
            </p:cNvPr>
            <p:cNvSpPr/>
            <p:nvPr/>
          </p:nvSpPr>
          <p:spPr>
            <a:xfrm>
              <a:off x="7568981" y="1766806"/>
              <a:ext cx="1311548" cy="857037"/>
            </a:xfrm>
            <a:prstGeom prst="flowChartMagneticDisk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Registry DB</a:t>
              </a:r>
            </a:p>
          </p:txBody>
        </p:sp>
      </p:grpSp>
      <p:sp>
        <p:nvSpPr>
          <p:cNvPr id="38" name="Document 37">
            <a:extLst>
              <a:ext uri="{FF2B5EF4-FFF2-40B4-BE49-F238E27FC236}">
                <a16:creationId xmlns:a16="http://schemas.microsoft.com/office/drawing/2014/main" id="{A8DF16FB-21B2-E14F-A97D-D4D84170F8FD}"/>
              </a:ext>
            </a:extLst>
          </p:cNvPr>
          <p:cNvSpPr/>
          <p:nvPr/>
        </p:nvSpPr>
        <p:spPr>
          <a:xfrm>
            <a:off x="6210835" y="1835069"/>
            <a:ext cx="1549831" cy="1330068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Application Catalog</a:t>
            </a: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CAC72E88-EC5B-8249-B47A-D29512D5FD42}"/>
              </a:ext>
            </a:extLst>
          </p:cNvPr>
          <p:cNvSpPr/>
          <p:nvPr/>
        </p:nvSpPr>
        <p:spPr>
          <a:xfrm>
            <a:off x="6611963" y="3594474"/>
            <a:ext cx="2532037" cy="1755751"/>
          </a:xfrm>
          <a:prstGeom prst="cloud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Compute Resources</a:t>
            </a:r>
          </a:p>
        </p:txBody>
      </p: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A418B866-E954-B04F-8C54-F6956AE64F6D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033434" y="4508425"/>
            <a:ext cx="538566" cy="83405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3179A62-FB92-E94B-A145-378DF2C723BD}"/>
              </a:ext>
            </a:extLst>
          </p:cNvPr>
          <p:cNvGrpSpPr/>
          <p:nvPr/>
        </p:nvGrpSpPr>
        <p:grpSpPr>
          <a:xfrm>
            <a:off x="5170517" y="3407246"/>
            <a:ext cx="1757225" cy="529323"/>
            <a:chOff x="5170517" y="3407246"/>
            <a:chExt cx="1757225" cy="529323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6D3A59D-A2E2-2E49-A998-BA1D125951B0}"/>
                </a:ext>
              </a:extLst>
            </p:cNvPr>
            <p:cNvCxnSpPr>
              <a:cxnSpLocks/>
            </p:cNvCxnSpPr>
            <p:nvPr/>
          </p:nvCxnSpPr>
          <p:spPr>
            <a:xfrm>
              <a:off x="5170517" y="3429000"/>
              <a:ext cx="1757225" cy="5075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E315471-7C72-A540-8FA5-D785EAD5DA9F}"/>
                </a:ext>
              </a:extLst>
            </p:cNvPr>
            <p:cNvSpPr txBox="1"/>
            <p:nvPr/>
          </p:nvSpPr>
          <p:spPr>
            <a:xfrm>
              <a:off x="6049129" y="340724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SSH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39A70B2-5656-D940-BF04-37111873CFDF}"/>
              </a:ext>
            </a:extLst>
          </p:cNvPr>
          <p:cNvGrpSpPr/>
          <p:nvPr/>
        </p:nvGrpSpPr>
        <p:grpSpPr>
          <a:xfrm>
            <a:off x="5183057" y="3807575"/>
            <a:ext cx="1436760" cy="664775"/>
            <a:chOff x="5123917" y="3113577"/>
            <a:chExt cx="1436760" cy="664775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8E053B8-82E3-8F4A-8915-6622D2F6EEAD}"/>
                </a:ext>
              </a:extLst>
            </p:cNvPr>
            <p:cNvCxnSpPr>
              <a:cxnSpLocks/>
              <a:endCxn id="39" idx="2"/>
            </p:cNvCxnSpPr>
            <p:nvPr/>
          </p:nvCxnSpPr>
          <p:spPr>
            <a:xfrm>
              <a:off x="5123917" y="3113577"/>
              <a:ext cx="1436760" cy="66477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7CDC623-4D2E-2848-AC63-C83FBD50C838}"/>
                </a:ext>
              </a:extLst>
            </p:cNvPr>
            <p:cNvSpPr txBox="1"/>
            <p:nvPr/>
          </p:nvSpPr>
          <p:spPr>
            <a:xfrm>
              <a:off x="5820741" y="3189466"/>
              <a:ext cx="6591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SCP</a:t>
              </a:r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86051CB-74FA-0641-B1B2-A4AEA22F7B95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4572000" y="1157966"/>
            <a:ext cx="2039963" cy="1209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1A390121-D18A-0842-87AA-7B901FC0D7ED}"/>
              </a:ext>
            </a:extLst>
          </p:cNvPr>
          <p:cNvSpPr txBox="1"/>
          <p:nvPr/>
        </p:nvSpPr>
        <p:spPr>
          <a:xfrm>
            <a:off x="4308740" y="1056575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Update Experiment</a:t>
            </a:r>
          </a:p>
        </p:txBody>
      </p:sp>
      <p:sp>
        <p:nvSpPr>
          <p:cNvPr id="58" name="Cube 57">
            <a:extLst>
              <a:ext uri="{FF2B5EF4-FFF2-40B4-BE49-F238E27FC236}">
                <a16:creationId xmlns:a16="http://schemas.microsoft.com/office/drawing/2014/main" id="{02914E70-38C5-4B4D-9BBB-781E1B35C666}"/>
              </a:ext>
            </a:extLst>
          </p:cNvPr>
          <p:cNvSpPr/>
          <p:nvPr/>
        </p:nvSpPr>
        <p:spPr>
          <a:xfrm>
            <a:off x="5089255" y="4998203"/>
            <a:ext cx="1418096" cy="1106784"/>
          </a:xfrm>
          <a:prstGeom prst="cub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Email</a:t>
            </a:r>
          </a:p>
          <a:p>
            <a:pPr algn="ctr"/>
            <a:r>
              <a:rPr lang="en-US" dirty="0"/>
              <a:t>Server</a:t>
            </a:r>
          </a:p>
        </p:txBody>
      </p: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153449AC-A6E1-0A4F-99F7-E21298DDE010}"/>
              </a:ext>
            </a:extLst>
          </p:cNvPr>
          <p:cNvCxnSpPr>
            <a:cxnSpLocks/>
            <a:stCxn id="39" idx="1"/>
            <a:endCxn id="58" idx="5"/>
          </p:cNvCxnSpPr>
          <p:nvPr/>
        </p:nvCxnSpPr>
        <p:spPr>
          <a:xfrm rot="5400000">
            <a:off x="7160221" y="4695486"/>
            <a:ext cx="64892" cy="137063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790DEC6B-BDB7-5F40-B40A-35CD282D5DDB}"/>
              </a:ext>
            </a:extLst>
          </p:cNvPr>
          <p:cNvCxnSpPr>
            <a:cxnSpLocks/>
            <a:stCxn id="58" idx="2"/>
          </p:cNvCxnSpPr>
          <p:nvPr/>
        </p:nvCxnSpPr>
        <p:spPr>
          <a:xfrm rot="10800000">
            <a:off x="4829775" y="4508427"/>
            <a:ext cx="259480" cy="118151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50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Graphic spid="28" grpId="0">
        <p:bldAsOne/>
      </p:bldGraphic>
      <p:bldP spid="29" grpId="0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8" grpId="0" animBg="1"/>
      <p:bldP spid="39" grpId="0" animBg="1"/>
      <p:bldP spid="57" grpId="0"/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SGCI 2016 Theme">
      <a:dk1>
        <a:sysClr val="windowText" lastClr="000000"/>
      </a:dk1>
      <a:lt1>
        <a:sysClr val="window" lastClr="FFFFFF"/>
      </a:lt1>
      <a:dk2>
        <a:srgbClr val="595959"/>
      </a:dk2>
      <a:lt2>
        <a:srgbClr val="D8D8D8"/>
      </a:lt2>
      <a:accent1>
        <a:srgbClr val="8555C6"/>
      </a:accent1>
      <a:accent2>
        <a:srgbClr val="1EA2E0"/>
      </a:accent2>
      <a:accent3>
        <a:srgbClr val="D94288"/>
      </a:accent3>
      <a:accent4>
        <a:srgbClr val="5C9EAC"/>
      </a:accent4>
      <a:accent5>
        <a:srgbClr val="2F2F5F"/>
      </a:accent5>
      <a:accent6>
        <a:srgbClr val="57308C"/>
      </a:accent6>
      <a:hlink>
        <a:srgbClr val="146F98"/>
      </a:hlink>
      <a:folHlink>
        <a:srgbClr val="57308C"/>
      </a:folHlink>
    </a:clrScheme>
    <a:fontScheme name="SGCI 2016 Theme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GCI-slide-template-2017.potx" id="{229C9ADC-63BF-4944-8458-8B81844C33B7}" vid="{AB271308-1ECB-4DD0-98D5-48B09EA765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894</TotalTime>
  <Words>2136</Words>
  <Application>Microsoft Macintosh PowerPoint</Application>
  <PresentationFormat>On-screen Show (4:3)</PresentationFormat>
  <Paragraphs>348</Paragraphs>
  <Slides>30</Slides>
  <Notes>27</Notes>
  <HiddenSlides>2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Office Theme</vt:lpstr>
      <vt:lpstr>Photo Editor Photo</vt:lpstr>
      <vt:lpstr>Apache Airavata Open Source Framework</vt:lpstr>
      <vt:lpstr>About Myself</vt:lpstr>
      <vt:lpstr>Overview</vt:lpstr>
      <vt:lpstr>History of Airavata - LEAD</vt:lpstr>
      <vt:lpstr>History of Airavata - Apache</vt:lpstr>
      <vt:lpstr>What Does Apache Airavata Do?</vt:lpstr>
      <vt:lpstr> Job submission - API Server </vt:lpstr>
      <vt:lpstr>Job submission - Orchestrator</vt:lpstr>
      <vt:lpstr>Job submission - GFac</vt:lpstr>
      <vt:lpstr>Airavata API</vt:lpstr>
      <vt:lpstr>PGA – reference implementation</vt:lpstr>
      <vt:lpstr>Security - Keycloak</vt:lpstr>
      <vt:lpstr>Security – Keycloak + CILogon</vt:lpstr>
      <vt:lpstr>Security – Credential Store</vt:lpstr>
      <vt:lpstr>Sharing service</vt:lpstr>
      <vt:lpstr>Scaling Airavata</vt:lpstr>
      <vt:lpstr>Science Gateways built on Airavata</vt:lpstr>
      <vt:lpstr>Some Gateway Types</vt:lpstr>
      <vt:lpstr>dREG: discriminative Regulatory Element detection from GRO-seq </vt:lpstr>
      <vt:lpstr>dREG: Software as a Service</vt:lpstr>
      <vt:lpstr>SEAGrid – Science Domain Gateway</vt:lpstr>
      <vt:lpstr>University of South Dakota Campus Gateway</vt:lpstr>
      <vt:lpstr>SimVascular – Classroom Gateway</vt:lpstr>
      <vt:lpstr>Airavata as a Platform</vt:lpstr>
      <vt:lpstr>Django Portal</vt:lpstr>
      <vt:lpstr>Custom UI Components</vt:lpstr>
      <vt:lpstr>Helix-based Task Execution</vt:lpstr>
      <vt:lpstr>Group-based Authorization</vt:lpstr>
      <vt:lpstr>Conclusion</vt:lpstr>
      <vt:lpstr>More Information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39</cp:revision>
  <dcterms:created xsi:type="dcterms:W3CDTF">2018-03-18T03:22:52Z</dcterms:created>
  <dcterms:modified xsi:type="dcterms:W3CDTF">2018-03-20T06:54:53Z</dcterms:modified>
</cp:coreProperties>
</file>