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310" r:id="rId5"/>
    <p:sldId id="31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ADB8"/>
    <a:srgbClr val="A17BD3"/>
    <a:srgbClr val="966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80892" autoAdjust="0"/>
  </p:normalViewPr>
  <p:slideViewPr>
    <p:cSldViewPr snapToGrid="0">
      <p:cViewPr varScale="1">
        <p:scale>
          <a:sx n="82" d="100"/>
          <a:sy n="82" d="100"/>
        </p:scale>
        <p:origin x="1880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A882B-E9B6-4D0B-B651-D01DC8B38E68}" type="datetimeFigureOut">
              <a:rPr lang="en-US" smtClean="0"/>
              <a:t>3/19/18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410C9-F6F2-4568-B1FE-29DC5D1D8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8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5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lum bright="-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143000" y="4174567"/>
            <a:ext cx="6858000" cy="1437170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400" i="1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8502" y="6311899"/>
            <a:ext cx="1006999" cy="430036"/>
          </a:xfrm>
        </p:spPr>
        <p:txBody>
          <a:bodyPr/>
          <a:lstStyle/>
          <a:p>
            <a:fld id="{C358CDD8-5622-4D06-9165-8486FE73D54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85800" y="1687141"/>
            <a:ext cx="7772400" cy="232429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43" y="273003"/>
            <a:ext cx="2029444" cy="761042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 userDrawn="1"/>
        </p:nvGrpSpPr>
        <p:grpSpPr>
          <a:xfrm>
            <a:off x="306632" y="5870689"/>
            <a:ext cx="836369" cy="841408"/>
            <a:chOff x="238208" y="5839572"/>
            <a:chExt cx="856990" cy="862153"/>
          </a:xfrm>
        </p:grpSpPr>
        <p:sp>
          <p:nvSpPr>
            <p:cNvPr id="24" name="Oval 23"/>
            <p:cNvSpPr/>
            <p:nvPr userDrawn="1"/>
          </p:nvSpPr>
          <p:spPr>
            <a:xfrm>
              <a:off x="374618" y="5983014"/>
              <a:ext cx="540794" cy="54079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25" name="Picture 4" descr="https://www.nsf.gov/images/logos/nsf1.jpg"/>
            <p:cNvPicPr>
              <a:picLocks noChangeAspect="1" noChangeArrowheads="1"/>
            </p:cNvPicPr>
            <p:nvPr userDrawn="1"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08" y="5839572"/>
              <a:ext cx="856990" cy="86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Box 25"/>
          <p:cNvSpPr txBox="1"/>
          <p:nvPr userDrawn="1"/>
        </p:nvSpPr>
        <p:spPr>
          <a:xfrm>
            <a:off x="1199499" y="5941437"/>
            <a:ext cx="2041291" cy="646331"/>
          </a:xfrm>
          <a:prstGeom prst="rect">
            <a:avLst/>
          </a:prstGeom>
          <a:noFill/>
          <a:effectLst>
            <a:softEdge rad="101600"/>
          </a:effectLst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</a:rPr>
              <a:t>Award Number </a:t>
            </a:r>
          </a:p>
          <a:p>
            <a:r>
              <a:rPr lang="en-US" sz="1800" b="0" dirty="0">
                <a:solidFill>
                  <a:schemeClr val="bg1"/>
                </a:solidFill>
              </a:rPr>
              <a:t>ACI-1547611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6" y="109597"/>
            <a:ext cx="5352752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688"/>
            <a:ext cx="8229600" cy="10972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9"/>
            <a:ext cx="8229600" cy="46277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CDD8-5622-4D06-9165-8486FE73D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6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86996"/>
            <a:ext cx="78867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582473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800" i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CDD8-5622-4D06-9165-8486FE73D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1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8688"/>
            <a:ext cx="8229600" cy="10972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5049"/>
            <a:ext cx="4057650" cy="46143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85049"/>
            <a:ext cx="4057650" cy="46143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CDD8-5622-4D06-9165-8486FE73D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3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427"/>
            <a:ext cx="8229600" cy="10972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6993"/>
            <a:ext cx="4040983" cy="7742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18564"/>
            <a:ext cx="4040983" cy="37882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56993"/>
            <a:ext cx="4057650" cy="7742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18564"/>
            <a:ext cx="4057650" cy="37882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CDD8-5622-4D06-9165-8486FE73D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689"/>
            <a:ext cx="8229600" cy="10972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CDD8-5622-4D06-9165-8486FE73D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CDD8-5622-4D06-9165-8486FE73D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6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965" y="243068"/>
            <a:ext cx="3368232" cy="14121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243069"/>
            <a:ext cx="4851495" cy="572655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965" y="1782503"/>
            <a:ext cx="3368232" cy="41976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CDD8-5622-4D06-9165-8486FE73D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5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 userDrawn="1"/>
        </p:nvSpPr>
        <p:spPr>
          <a:xfrm>
            <a:off x="0" y="2"/>
            <a:ext cx="9144000" cy="611830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511" y="6213851"/>
            <a:ext cx="1513482" cy="5675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249376"/>
            <a:ext cx="82296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319511"/>
            <a:ext cx="8229600" cy="4679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4068502" y="6311899"/>
            <a:ext cx="1006999" cy="430036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fld id="{C358CDD8-5622-4D06-9165-8486FE73D5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6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84163" indent="-27305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238" indent="-27305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68375" indent="-27305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60475" indent="-27305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98613" indent="-27305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cigap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cigap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eagrid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Marcus Christie</a:t>
            </a:r>
          </a:p>
          <a:p>
            <a:r>
              <a:rPr lang="en-US" dirty="0" err="1"/>
              <a:t>Sudhakar</a:t>
            </a:r>
            <a:r>
              <a:rPr lang="en-US" dirty="0"/>
              <a:t> </a:t>
            </a:r>
            <a:r>
              <a:rPr lang="en-US" dirty="0" err="1"/>
              <a:t>Pamidighantam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 a sample gateway using Apache </a:t>
            </a:r>
            <a:r>
              <a:rPr lang="en-US" dirty="0" err="1"/>
              <a:t>Airavata</a:t>
            </a:r>
            <a:r>
              <a:rPr lang="en-US" dirty="0"/>
              <a:t> Open Source Framework</a:t>
            </a:r>
          </a:p>
        </p:txBody>
      </p:sp>
    </p:spTree>
    <p:extLst>
      <p:ext uri="{BB962C8B-B14F-4D97-AF65-F5344CB8AC3E}">
        <p14:creationId xmlns:p14="http://schemas.microsoft.com/office/powerpoint/2010/main" val="359572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we’re going 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 into a demo gateway as an admin user</a:t>
            </a:r>
          </a:p>
          <a:p>
            <a:r>
              <a:rPr lang="en-US" dirty="0"/>
              <a:t>Register an application (</a:t>
            </a:r>
            <a:r>
              <a:rPr lang="en-US" dirty="0" err="1"/>
              <a:t>NWChem</a:t>
            </a:r>
            <a:r>
              <a:rPr lang="en-US" dirty="0"/>
              <a:t>)</a:t>
            </a:r>
          </a:p>
          <a:p>
            <a:r>
              <a:rPr lang="en-US" dirty="0"/>
              <a:t>Submit a </a:t>
            </a:r>
            <a:r>
              <a:rPr lang="en-US" dirty="0" err="1"/>
              <a:t>NWChem</a:t>
            </a:r>
            <a:r>
              <a:rPr lang="en-US" dirty="0"/>
              <a:t> experiment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CDD8-5622-4D06-9165-8486FE73D5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7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881B8-4BE2-E642-BF73-5311E0A8D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already 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59329-C5C8-FE4B-82F1-84243EB89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Requested a gateway: </a:t>
            </a:r>
            <a:r>
              <a:rPr lang="en-US" dirty="0">
                <a:hlinkClick r:id="rId2"/>
              </a:rPr>
              <a:t>https://scigap.org</a:t>
            </a:r>
            <a:endParaRPr lang="en-US" dirty="0"/>
          </a:p>
          <a:p>
            <a:r>
              <a:rPr lang="en-US" dirty="0"/>
              <a:t>Accepted and created the gateway</a:t>
            </a:r>
          </a:p>
          <a:p>
            <a:r>
              <a:rPr lang="en-US" dirty="0"/>
              <a:t>Deployed the gateway</a:t>
            </a:r>
          </a:p>
          <a:p>
            <a:r>
              <a:rPr lang="en-US" dirty="0"/>
              <a:t>Configured each gateway with a compute resource</a:t>
            </a:r>
          </a:p>
          <a:p>
            <a:pPr lvl="1"/>
            <a:r>
              <a:rPr lang="en-US" dirty="0"/>
              <a:t>This is the part that involves installing the SSH public key on the compute cluster</a:t>
            </a:r>
          </a:p>
          <a:p>
            <a:pPr lvl="1"/>
            <a:r>
              <a:rPr lang="en-US" dirty="0"/>
              <a:t>Half of the demo gateways use comet</a:t>
            </a:r>
          </a:p>
          <a:p>
            <a:pPr lvl="1"/>
            <a:r>
              <a:rPr lang="en-US" dirty="0"/>
              <a:t>Other half use stampede2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EF17-2438-E04C-A5CD-CD2CA9A3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CDD8-5622-4D06-9165-8486FE73D5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27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a gateway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 https://scigap.org</a:t>
            </a:r>
            <a:endParaRPr lang="en-US" dirty="0"/>
          </a:p>
          <a:p>
            <a:r>
              <a:rPr lang="en-US" dirty="0"/>
              <a:t> Log in</a:t>
            </a:r>
          </a:p>
          <a:p>
            <a:r>
              <a:rPr lang="en-US" dirty="0"/>
              <a:t> Fill out a short form</a:t>
            </a:r>
          </a:p>
          <a:p>
            <a:pPr lvl="1"/>
            <a:r>
              <a:rPr lang="en-US" dirty="0"/>
              <a:t> Please provide a thoughtful Public Project Description</a:t>
            </a:r>
          </a:p>
          <a:p>
            <a:r>
              <a:rPr lang="en-US" dirty="0"/>
              <a:t> Whenever your request is updated you’ll receive an email</a:t>
            </a:r>
          </a:p>
        </p:txBody>
      </p:sp>
    </p:spTree>
    <p:extLst>
      <p:ext uri="{BB962C8B-B14F-4D97-AF65-F5344CB8AC3E}">
        <p14:creationId xmlns:p14="http://schemas.microsoft.com/office/powerpoint/2010/main" val="1289192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Gateway Request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5" y="1265968"/>
            <a:ext cx="6798970" cy="455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3535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0E770-4B13-3746-B815-90202A962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started!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661E4-3CB4-684C-8269-3AA429DE7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</a:t>
            </a:r>
            <a:r>
              <a:rPr lang="en-US" dirty="0">
                <a:hlinkClick r:id="rId2"/>
              </a:rPr>
              <a:t>https://seagrid.org</a:t>
            </a:r>
            <a:endParaRPr lang="en-US" dirty="0"/>
          </a:p>
          <a:p>
            <a:r>
              <a:rPr lang="en-US" dirty="0"/>
              <a:t>Click on </a:t>
            </a:r>
            <a:r>
              <a:rPr lang="en-US" b="1" dirty="0"/>
              <a:t>Documentation</a:t>
            </a:r>
            <a:r>
              <a:rPr lang="en-US" dirty="0"/>
              <a:t> at the top</a:t>
            </a:r>
          </a:p>
          <a:p>
            <a:r>
              <a:rPr lang="en-US" dirty="0"/>
              <a:t>Click on </a:t>
            </a:r>
            <a:r>
              <a:rPr lang="en-US" b="1" dirty="0"/>
              <a:t>SGCI-MOLSSI Workshop at the ACS National Meeting, New Orleans, Mar 19-22,2018</a:t>
            </a:r>
          </a:p>
          <a:p>
            <a:r>
              <a:rPr lang="en-US" dirty="0"/>
              <a:t>At the bottom, click on </a:t>
            </a:r>
            <a:r>
              <a:rPr lang="en-US" b="1" dirty="0"/>
              <a:t>Exercise 1: Adding </a:t>
            </a:r>
            <a:r>
              <a:rPr lang="en-US" b="1" dirty="0" err="1"/>
              <a:t>NWChem</a:t>
            </a:r>
            <a:r>
              <a:rPr lang="en-US" b="1" dirty="0"/>
              <a:t> application in to the gateway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8D6A5-77FA-AF4A-81C1-373E7DCF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CDD8-5622-4D06-9165-8486FE73D5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12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GCI 2016 Theme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8555C6"/>
      </a:accent1>
      <a:accent2>
        <a:srgbClr val="1EA2E0"/>
      </a:accent2>
      <a:accent3>
        <a:srgbClr val="D94288"/>
      </a:accent3>
      <a:accent4>
        <a:srgbClr val="5C9EAC"/>
      </a:accent4>
      <a:accent5>
        <a:srgbClr val="2F2F5F"/>
      </a:accent5>
      <a:accent6>
        <a:srgbClr val="57308C"/>
      </a:accent6>
      <a:hlink>
        <a:srgbClr val="146F98"/>
      </a:hlink>
      <a:folHlink>
        <a:srgbClr val="57308C"/>
      </a:folHlink>
    </a:clrScheme>
    <a:fontScheme name="SGCI 2016 Them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GCI-4x3-slide-template-2017" id="{B67C56D8-9133-1542-BEAC-AF8C7C09EF33}" vid="{5E450598-7697-624C-96BF-1CEA706A72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1959</TotalTime>
  <Words>174</Words>
  <Application>Microsoft Macintosh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Build a sample gateway using Apache Airavata Open Source Framework</vt:lpstr>
      <vt:lpstr>What we’re going to do</vt:lpstr>
      <vt:lpstr>What we’ve already done</vt:lpstr>
      <vt:lpstr>Requesting a gateway</vt:lpstr>
      <vt:lpstr>Gateway Request</vt:lpstr>
      <vt:lpstr>Let’s get started!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Lawrence</dc:creator>
  <cp:lastModifiedBy>Microsoft Office User</cp:lastModifiedBy>
  <cp:revision>87</cp:revision>
  <dcterms:created xsi:type="dcterms:W3CDTF">2016-12-19T19:57:35Z</dcterms:created>
  <dcterms:modified xsi:type="dcterms:W3CDTF">2018-03-20T02:28:29Z</dcterms:modified>
</cp:coreProperties>
</file>