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9" r:id="rId1"/>
  </p:sldMasterIdLst>
  <p:notesMasterIdLst>
    <p:notesMasterId r:id="rId40"/>
  </p:notesMasterIdLst>
  <p:sldIdLst>
    <p:sldId id="260" r:id="rId2"/>
    <p:sldId id="303" r:id="rId3"/>
    <p:sldId id="277" r:id="rId4"/>
    <p:sldId id="261" r:id="rId5"/>
    <p:sldId id="278" r:id="rId6"/>
    <p:sldId id="262" r:id="rId7"/>
    <p:sldId id="280" r:id="rId8"/>
    <p:sldId id="281" r:id="rId9"/>
    <p:sldId id="258" r:id="rId10"/>
    <p:sldId id="264" r:id="rId11"/>
    <p:sldId id="304" r:id="rId12"/>
    <p:sldId id="259" r:id="rId13"/>
    <p:sldId id="305" r:id="rId14"/>
    <p:sldId id="306" r:id="rId15"/>
    <p:sldId id="307" r:id="rId16"/>
    <p:sldId id="263" r:id="rId17"/>
    <p:sldId id="308" r:id="rId18"/>
    <p:sldId id="265" r:id="rId19"/>
    <p:sldId id="266" r:id="rId20"/>
    <p:sldId id="267" r:id="rId21"/>
    <p:sldId id="268" r:id="rId22"/>
    <p:sldId id="269" r:id="rId23"/>
    <p:sldId id="271" r:id="rId24"/>
    <p:sldId id="272" r:id="rId25"/>
    <p:sldId id="273" r:id="rId26"/>
    <p:sldId id="274" r:id="rId27"/>
    <p:sldId id="275" r:id="rId28"/>
    <p:sldId id="293" r:id="rId29"/>
    <p:sldId id="283" r:id="rId30"/>
    <p:sldId id="284" r:id="rId31"/>
    <p:sldId id="294" r:id="rId32"/>
    <p:sldId id="295" r:id="rId33"/>
    <p:sldId id="302" r:id="rId34"/>
    <p:sldId id="289" r:id="rId35"/>
    <p:sldId id="290" r:id="rId36"/>
    <p:sldId id="291" r:id="rId37"/>
    <p:sldId id="292" r:id="rId38"/>
    <p:sldId id="285"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7B72"/>
    <a:srgbClr val="25ADCC"/>
    <a:srgbClr val="ED9446"/>
    <a:srgbClr val="F27B72"/>
    <a:srgbClr val="1B75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028" autoAdjust="0"/>
    <p:restoredTop sz="94464" autoAdjust="0"/>
  </p:normalViewPr>
  <p:slideViewPr>
    <p:cSldViewPr snapToGrid="0">
      <p:cViewPr varScale="1">
        <p:scale>
          <a:sx n="70" d="100"/>
          <a:sy n="70" d="100"/>
        </p:scale>
        <p:origin x="208" y="61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D76B98-4FF3-4F26-AFA8-B1457EA3B7D9}" type="datetimeFigureOut">
              <a:rPr lang="en-US" smtClean="0"/>
              <a:t>3/19/18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C90063-7643-4C68-9D4C-898CBB74E88B}" type="slidenum">
              <a:rPr lang="en-US" smtClean="0"/>
              <a:t>‹#›</a:t>
            </a:fld>
            <a:endParaRPr lang="en-US"/>
          </a:p>
        </p:txBody>
      </p:sp>
    </p:spTree>
    <p:extLst>
      <p:ext uri="{BB962C8B-B14F-4D97-AF65-F5344CB8AC3E}">
        <p14:creationId xmlns:p14="http://schemas.microsoft.com/office/powerpoint/2010/main" val="3723572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 Z: Left: the code</a:t>
            </a:r>
            <a:r>
              <a:rPr lang="en-US" baseline="0" dirty="0"/>
              <a:t> and the right is the user interface</a:t>
            </a:r>
            <a:endParaRPr lang="en-US" dirty="0"/>
          </a:p>
        </p:txBody>
      </p:sp>
      <p:sp>
        <p:nvSpPr>
          <p:cNvPr id="4" name="Slide Number Placeholder 3"/>
          <p:cNvSpPr>
            <a:spLocks noGrp="1"/>
          </p:cNvSpPr>
          <p:nvPr>
            <p:ph type="sldNum" sz="quarter" idx="10"/>
          </p:nvPr>
        </p:nvSpPr>
        <p:spPr/>
        <p:txBody>
          <a:bodyPr/>
          <a:lstStyle/>
          <a:p>
            <a:fld id="{AEC90063-7643-4C68-9D4C-898CBB74E88B}" type="slidenum">
              <a:rPr lang="en-US" smtClean="0"/>
              <a:t>3</a:t>
            </a:fld>
            <a:endParaRPr lang="en-US"/>
          </a:p>
        </p:txBody>
      </p:sp>
    </p:spTree>
    <p:extLst>
      <p:ext uri="{BB962C8B-B14F-4D97-AF65-F5344CB8AC3E}">
        <p14:creationId xmlns:p14="http://schemas.microsoft.com/office/powerpoint/2010/main" val="1764298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a:t>
            </a:r>
            <a:r>
              <a:rPr lang="en-US" baseline="0" dirty="0"/>
              <a:t> Z: Remove branding, remove Apache Airavata from box. Stay on message. Get rid of logos at the bottom, concentrate on content and message.   Too much lingo. Concentrate on what you can do for the user.  Extract provenance, metadata, data ingestion pipelines, </a:t>
            </a:r>
            <a:r>
              <a:rPr lang="en-US" baseline="0" dirty="0" err="1"/>
              <a:t>etc</a:t>
            </a:r>
            <a:r>
              <a:rPr lang="en-US" baseline="0" dirty="0"/>
              <a:t> are all terms that people won’t know.   </a:t>
            </a:r>
          </a:p>
          <a:p>
            <a:endParaRPr lang="en-US" baseline="0" dirty="0"/>
          </a:p>
          <a:p>
            <a:r>
              <a:rPr lang="en-US" baseline="0" dirty="0"/>
              <a:t>Next slide: would be good to talk about the User Interface</a:t>
            </a:r>
          </a:p>
        </p:txBody>
      </p:sp>
      <p:sp>
        <p:nvSpPr>
          <p:cNvPr id="4" name="Slide Number Placeholder 3"/>
          <p:cNvSpPr>
            <a:spLocks noGrp="1"/>
          </p:cNvSpPr>
          <p:nvPr>
            <p:ph type="sldNum" sz="quarter" idx="10"/>
          </p:nvPr>
        </p:nvSpPr>
        <p:spPr/>
        <p:txBody>
          <a:bodyPr/>
          <a:lstStyle/>
          <a:p>
            <a:fld id="{AEC90063-7643-4C68-9D4C-898CBB74E88B}" type="slidenum">
              <a:rPr lang="en-US" smtClean="0"/>
              <a:t>5</a:t>
            </a:fld>
            <a:endParaRPr lang="en-US"/>
          </a:p>
        </p:txBody>
      </p:sp>
    </p:spTree>
    <p:extLst>
      <p:ext uri="{BB962C8B-B14F-4D97-AF65-F5344CB8AC3E}">
        <p14:creationId xmlns:p14="http://schemas.microsoft.com/office/powerpoint/2010/main" val="756674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Recast this as “Five most widely used gateways</a:t>
            </a:r>
            <a:r>
              <a:rPr lang="en-US" baseline="0" dirty="0"/>
              <a:t> built by the SGRC”. Move this slide up (see earlier).</a:t>
            </a:r>
            <a:endParaRPr lang="en-US" dirty="0"/>
          </a:p>
        </p:txBody>
      </p:sp>
      <p:sp>
        <p:nvSpPr>
          <p:cNvPr id="4" name="Slide Number Placeholder 3"/>
          <p:cNvSpPr>
            <a:spLocks noGrp="1"/>
          </p:cNvSpPr>
          <p:nvPr>
            <p:ph type="sldNum" sz="quarter" idx="10"/>
          </p:nvPr>
        </p:nvSpPr>
        <p:spPr/>
        <p:txBody>
          <a:bodyPr/>
          <a:lstStyle/>
          <a:p>
            <a:fld id="{AEC90063-7643-4C68-9D4C-898CBB74E88B}" type="slidenum">
              <a:rPr lang="en-US" smtClean="0"/>
              <a:t>7</a:t>
            </a:fld>
            <a:endParaRPr lang="en-US"/>
          </a:p>
        </p:txBody>
      </p:sp>
    </p:spTree>
    <p:extLst>
      <p:ext uri="{BB962C8B-B14F-4D97-AF65-F5344CB8AC3E}">
        <p14:creationId xmlns:p14="http://schemas.microsoft.com/office/powerpoint/2010/main" val="1551704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856A1-5E9D-C54B-99AB-E01B9917FC47}" type="slidenum">
              <a:rPr lang="en-US" smtClean="0"/>
              <a:pPr/>
              <a:t>9</a:t>
            </a:fld>
            <a:endParaRPr lang="en-US"/>
          </a:p>
        </p:txBody>
      </p:sp>
    </p:spTree>
    <p:extLst>
      <p:ext uri="{BB962C8B-B14F-4D97-AF65-F5344CB8AC3E}">
        <p14:creationId xmlns:p14="http://schemas.microsoft.com/office/powerpoint/2010/main" val="918089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856A1-5E9D-C54B-99AB-E01B9917FC47}" type="slidenum">
              <a:rPr lang="en-US" smtClean="0"/>
              <a:t>20</a:t>
            </a:fld>
            <a:endParaRPr lang="en-US"/>
          </a:p>
        </p:txBody>
      </p:sp>
    </p:spTree>
    <p:extLst>
      <p:ext uri="{BB962C8B-B14F-4D97-AF65-F5344CB8AC3E}">
        <p14:creationId xmlns:p14="http://schemas.microsoft.com/office/powerpoint/2010/main" val="4004975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a:t>
            </a:r>
            <a:r>
              <a:rPr lang="en-US" baseline="0" dirty="0"/>
              <a:t> we also placed our gas-phase </a:t>
            </a:r>
            <a:r>
              <a:rPr lang="en-US" baseline="0" dirty="0" err="1"/>
              <a:t>clusteres</a:t>
            </a:r>
            <a:r>
              <a:rPr lang="en-US" baseline="0" dirty="0"/>
              <a:t> in a water cavity to simulate the solvation of calcium carbonate in bulk water. We define the following thermodynamic cycle which shows the solvation steps of a hydrated clusters. If we can simulate the pieces of each corner, then we can obtain the solvation free energy of calcium carbonate. Which to best of our knowledge had not been reported. </a:t>
            </a:r>
            <a:endParaRPr lang="en-US" dirty="0"/>
          </a:p>
        </p:txBody>
      </p:sp>
      <p:sp>
        <p:nvSpPr>
          <p:cNvPr id="4" name="Slide Number Placeholder 3"/>
          <p:cNvSpPr>
            <a:spLocks noGrp="1"/>
          </p:cNvSpPr>
          <p:nvPr>
            <p:ph type="sldNum" sz="quarter" idx="10"/>
          </p:nvPr>
        </p:nvSpPr>
        <p:spPr/>
        <p:txBody>
          <a:bodyPr/>
          <a:lstStyle/>
          <a:p>
            <a:fld id="{B53EE2E3-E988-364F-B88F-7F6A5958703A}" type="slidenum">
              <a:rPr lang="en-US" smtClean="0"/>
              <a:t>31</a:t>
            </a:fld>
            <a:endParaRPr lang="en-US"/>
          </a:p>
        </p:txBody>
      </p:sp>
    </p:spTree>
    <p:extLst>
      <p:ext uri="{BB962C8B-B14F-4D97-AF65-F5344CB8AC3E}">
        <p14:creationId xmlns:p14="http://schemas.microsoft.com/office/powerpoint/2010/main" val="1279894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graphs shows a quick snapshot of our approach. For a hydrated caco3 clusters, we are able to determine its first hydration shell, look at the thermodynamics involved and calculate a solvation free energy. We now have a better idea of the energetics that may be involved in the initial stages of the formation of calcium carbonate.</a:t>
            </a:r>
            <a:endParaRPr lang="en-US" dirty="0"/>
          </a:p>
        </p:txBody>
      </p:sp>
      <p:sp>
        <p:nvSpPr>
          <p:cNvPr id="4" name="Slide Number Placeholder 3"/>
          <p:cNvSpPr>
            <a:spLocks noGrp="1"/>
          </p:cNvSpPr>
          <p:nvPr>
            <p:ph type="sldNum" sz="quarter" idx="10"/>
          </p:nvPr>
        </p:nvSpPr>
        <p:spPr/>
        <p:txBody>
          <a:bodyPr/>
          <a:lstStyle/>
          <a:p>
            <a:fld id="{B53EE2E3-E988-364F-B88F-7F6A5958703A}" type="slidenum">
              <a:rPr lang="en-US" smtClean="0"/>
              <a:t>32</a:t>
            </a:fld>
            <a:endParaRPr lang="en-US"/>
          </a:p>
        </p:txBody>
      </p:sp>
    </p:spTree>
    <p:extLst>
      <p:ext uri="{BB962C8B-B14F-4D97-AF65-F5344CB8AC3E}">
        <p14:creationId xmlns:p14="http://schemas.microsoft.com/office/powerpoint/2010/main" val="2015721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856A1-5E9D-C54B-99AB-E01B9917FC47}" type="slidenum">
              <a:rPr lang="en-US" smtClean="0"/>
              <a:t>34</a:t>
            </a:fld>
            <a:endParaRPr lang="en-US"/>
          </a:p>
        </p:txBody>
      </p:sp>
    </p:spTree>
    <p:extLst>
      <p:ext uri="{BB962C8B-B14F-4D97-AF65-F5344CB8AC3E}">
        <p14:creationId xmlns:p14="http://schemas.microsoft.com/office/powerpoint/2010/main" val="744158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What are circles?</a:t>
            </a: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0E6F3506-D351-4045-BBA4-998DDF134E37}" type="slidenum">
              <a:rPr lang="en-US" sz="1200"/>
              <a:pPr/>
              <a:t>37</a:t>
            </a:fld>
            <a:endParaRPr lang="en-US" sz="1200"/>
          </a:p>
        </p:txBody>
      </p:sp>
    </p:spTree>
    <p:extLst>
      <p:ext uri="{BB962C8B-B14F-4D97-AF65-F5344CB8AC3E}">
        <p14:creationId xmlns:p14="http://schemas.microsoft.com/office/powerpoint/2010/main" val="361665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560868" y="6356348"/>
            <a:ext cx="1063336" cy="365125"/>
          </a:xfrm>
        </p:spPr>
        <p:txBody>
          <a:bodyPr/>
          <a:lstStyle/>
          <a:p>
            <a:fld id="{ECD19FB2-3AAB-4D03-B13A-2960828C78E3}" type="datetimeFigureOut">
              <a:rPr lang="en-US" smtClean="0"/>
              <a:t>3/19/18</a:t>
            </a:fld>
            <a:endParaRPr lang="en-US" dirty="0"/>
          </a:p>
        </p:txBody>
      </p:sp>
    </p:spTree>
    <p:extLst>
      <p:ext uri="{BB962C8B-B14F-4D97-AF65-F5344CB8AC3E}">
        <p14:creationId xmlns:p14="http://schemas.microsoft.com/office/powerpoint/2010/main" val="1184967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lnSpc>
                <a:spcPct val="150000"/>
              </a:lnSpc>
              <a:defRPr>
                <a:solidFill>
                  <a:srgbClr val="F37B72"/>
                </a:solidFill>
              </a:defRPr>
            </a:lvl1p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smtClean="0"/>
              <a:t>3/19/18</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smtClean="0"/>
              <a:t>‹#›</a:t>
            </a:fld>
            <a:endParaRPr lang="en-US" dirty="0"/>
          </a:p>
        </p:txBody>
      </p:sp>
      <p:cxnSp>
        <p:nvCxnSpPr>
          <p:cNvPr id="8" name="Straight Connector 7"/>
          <p:cNvCxnSpPr/>
          <p:nvPr userDrawn="1"/>
        </p:nvCxnSpPr>
        <p:spPr>
          <a:xfrm>
            <a:off x="838200" y="1428757"/>
            <a:ext cx="10515600" cy="10384"/>
          </a:xfrm>
          <a:prstGeom prst="line">
            <a:avLst/>
          </a:prstGeom>
          <a:ln w="38100">
            <a:solidFill>
              <a:srgbClr val="25ADCC"/>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27523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solidFill>
                  <a:srgbClr val="F37B72"/>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39F4F5-F4D2-4D2A-AB60-88D37ADCB869}" type="datetimeFigureOut">
              <a:rPr lang="en-US" smtClean="0"/>
              <a:t>3/19/18</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smtClean="0"/>
              <a:t>‹#›</a:t>
            </a:fld>
            <a:endParaRPr lang="en-US" dirty="0"/>
          </a:p>
        </p:txBody>
      </p:sp>
      <p:cxnSp>
        <p:nvCxnSpPr>
          <p:cNvPr id="7" name="Straight Connector 6"/>
          <p:cNvCxnSpPr/>
          <p:nvPr userDrawn="1"/>
        </p:nvCxnSpPr>
        <p:spPr>
          <a:xfrm flipV="1">
            <a:off x="831850" y="4562475"/>
            <a:ext cx="10521950" cy="26986"/>
          </a:xfrm>
          <a:prstGeom prst="line">
            <a:avLst/>
          </a:prstGeom>
          <a:ln w="38100">
            <a:solidFill>
              <a:srgbClr val="25ADCC"/>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794022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lnSpc>
                <a:spcPct val="150000"/>
              </a:lnSpc>
              <a:defRPr>
                <a:solidFill>
                  <a:srgbClr val="F37B7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3BC6CE-6D1E-47E5-8859-F31AC5380EB2}" type="datetimeFigureOut">
              <a:rPr lang="en-US" smtClean="0"/>
              <a:t>3/19/18</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smtClean="0"/>
              <a:t>‹#›</a:t>
            </a:fld>
            <a:endParaRPr lang="en-US" dirty="0"/>
          </a:p>
        </p:txBody>
      </p:sp>
      <p:cxnSp>
        <p:nvCxnSpPr>
          <p:cNvPr id="8" name="Straight Connector 7"/>
          <p:cNvCxnSpPr/>
          <p:nvPr userDrawn="1"/>
        </p:nvCxnSpPr>
        <p:spPr>
          <a:xfrm flipV="1">
            <a:off x="838200" y="1419225"/>
            <a:ext cx="10521950" cy="26986"/>
          </a:xfrm>
          <a:prstGeom prst="line">
            <a:avLst/>
          </a:prstGeom>
          <a:ln w="38100">
            <a:solidFill>
              <a:srgbClr val="25ADCC"/>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04702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lvl1pPr>
              <a:lnSpc>
                <a:spcPct val="150000"/>
              </a:lnSpc>
              <a:defRPr>
                <a:solidFill>
                  <a:srgbClr val="F37B72"/>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B4E7C4-4DA4-404D-9965-B13F2DD7D8BF}" type="datetimeFigureOut">
              <a:rPr lang="en-US" smtClean="0"/>
              <a:t>3/19/18</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smtClean="0"/>
              <a:t>‹#›</a:t>
            </a:fld>
            <a:endParaRPr lang="en-US" dirty="0"/>
          </a:p>
        </p:txBody>
      </p:sp>
      <p:cxnSp>
        <p:nvCxnSpPr>
          <p:cNvPr id="10" name="Straight Connector 9"/>
          <p:cNvCxnSpPr/>
          <p:nvPr userDrawn="1"/>
        </p:nvCxnSpPr>
        <p:spPr>
          <a:xfrm flipV="1">
            <a:off x="839788" y="2505073"/>
            <a:ext cx="5157787" cy="2"/>
          </a:xfrm>
          <a:prstGeom prst="line">
            <a:avLst/>
          </a:prstGeom>
          <a:ln w="38100">
            <a:solidFill>
              <a:srgbClr val="25ADCC"/>
            </a:solidFill>
          </a:ln>
        </p:spPr>
        <p:style>
          <a:lnRef idx="1">
            <a:schemeClr val="accent2"/>
          </a:lnRef>
          <a:fillRef idx="0">
            <a:schemeClr val="accent2"/>
          </a:fillRef>
          <a:effectRef idx="0">
            <a:schemeClr val="accent2"/>
          </a:effectRef>
          <a:fontRef idx="minor">
            <a:schemeClr val="tx1"/>
          </a:fontRef>
        </p:style>
      </p:cxnSp>
      <p:cxnSp>
        <p:nvCxnSpPr>
          <p:cNvPr id="12" name="Straight Connector 11"/>
          <p:cNvCxnSpPr/>
          <p:nvPr userDrawn="1"/>
        </p:nvCxnSpPr>
        <p:spPr>
          <a:xfrm>
            <a:off x="6172200" y="2490783"/>
            <a:ext cx="5187950" cy="9528"/>
          </a:xfrm>
          <a:prstGeom prst="line">
            <a:avLst/>
          </a:prstGeom>
          <a:ln w="38100">
            <a:solidFill>
              <a:srgbClr val="25ADCC"/>
            </a:solidFill>
          </a:ln>
        </p:spPr>
        <p:style>
          <a:lnRef idx="1">
            <a:schemeClr val="accent2"/>
          </a:lnRef>
          <a:fillRef idx="0">
            <a:schemeClr val="accent2"/>
          </a:fillRef>
          <a:effectRef idx="0">
            <a:schemeClr val="accent2"/>
          </a:effectRef>
          <a:fontRef idx="minor">
            <a:schemeClr val="tx1"/>
          </a:fontRef>
        </p:style>
      </p:cxnSp>
      <p:cxnSp>
        <p:nvCxnSpPr>
          <p:cNvPr id="13" name="Straight Connector 12"/>
          <p:cNvCxnSpPr/>
          <p:nvPr userDrawn="1"/>
        </p:nvCxnSpPr>
        <p:spPr>
          <a:xfrm flipV="1">
            <a:off x="838200" y="1419225"/>
            <a:ext cx="10521950" cy="26986"/>
          </a:xfrm>
          <a:prstGeom prst="line">
            <a:avLst/>
          </a:prstGeom>
          <a:ln w="38100">
            <a:solidFill>
              <a:srgbClr val="25ADCC"/>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74206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lnSpc>
                <a:spcPct val="150000"/>
              </a:lnSpc>
              <a:defRPr>
                <a:solidFill>
                  <a:srgbClr val="F37B72"/>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smtClean="0"/>
              <a:t>3/19/18</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smtClean="0"/>
              <a:t>‹#›</a:t>
            </a:fld>
            <a:endParaRPr lang="en-US" dirty="0"/>
          </a:p>
        </p:txBody>
      </p:sp>
      <p:cxnSp>
        <p:nvCxnSpPr>
          <p:cNvPr id="6" name="Straight Connector 5"/>
          <p:cNvCxnSpPr/>
          <p:nvPr userDrawn="1"/>
        </p:nvCxnSpPr>
        <p:spPr>
          <a:xfrm flipV="1">
            <a:off x="838200" y="1460789"/>
            <a:ext cx="10521950" cy="26986"/>
          </a:xfrm>
          <a:prstGeom prst="line">
            <a:avLst/>
          </a:prstGeom>
          <a:ln w="38100">
            <a:solidFill>
              <a:srgbClr val="25ADCC"/>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01016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smtClean="0"/>
              <a:t>3/19/18</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98035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lnSpc>
                <a:spcPct val="100000"/>
              </a:lnSpc>
              <a:defRPr sz="3200">
                <a:solidFill>
                  <a:srgbClr val="F37B72"/>
                </a:solidFill>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smtClean="0"/>
              <a:t>3/19/18</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smtClean="0"/>
              <a:t>‹#›</a:t>
            </a:fld>
            <a:endParaRPr lang="en-US" dirty="0"/>
          </a:p>
        </p:txBody>
      </p:sp>
      <p:cxnSp>
        <p:nvCxnSpPr>
          <p:cNvPr id="8" name="Straight Connector 7"/>
          <p:cNvCxnSpPr/>
          <p:nvPr userDrawn="1"/>
        </p:nvCxnSpPr>
        <p:spPr>
          <a:xfrm>
            <a:off x="839788" y="2043906"/>
            <a:ext cx="3932237" cy="13492"/>
          </a:xfrm>
          <a:prstGeom prst="line">
            <a:avLst/>
          </a:prstGeom>
          <a:ln w="38100">
            <a:solidFill>
              <a:srgbClr val="25ADCC"/>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760644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F37B7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smtClean="0"/>
              <a:t>3/19/18</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smtClean="0"/>
              <a:t>‹#›</a:t>
            </a:fld>
            <a:endParaRPr lang="en-US" dirty="0"/>
          </a:p>
        </p:txBody>
      </p:sp>
      <p:cxnSp>
        <p:nvCxnSpPr>
          <p:cNvPr id="8" name="Straight Connector 7"/>
          <p:cNvCxnSpPr/>
          <p:nvPr userDrawn="1"/>
        </p:nvCxnSpPr>
        <p:spPr>
          <a:xfrm>
            <a:off x="839788" y="2043906"/>
            <a:ext cx="3932237" cy="13492"/>
          </a:xfrm>
          <a:prstGeom prst="line">
            <a:avLst/>
          </a:prstGeom>
          <a:ln w="38100">
            <a:solidFill>
              <a:srgbClr val="25ADCC"/>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047561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tif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5586845" y="6356348"/>
            <a:ext cx="94903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CF1133-3259-4C45-BABA-5B62D9C6F78D}" type="datetimeFigureOut">
              <a:rPr lang="en-US" smtClean="0"/>
              <a:t>3/19/18</a:t>
            </a:fld>
            <a:endParaRPr lang="en-US" dirty="0"/>
          </a:p>
        </p:txBody>
      </p:sp>
      <p:pic>
        <p:nvPicPr>
          <p:cNvPr id="15" name="Picture 14"/>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71448" y="6179126"/>
            <a:ext cx="2444960" cy="537151"/>
          </a:xfrm>
          <a:prstGeom prst="rect">
            <a:avLst/>
          </a:prstGeom>
        </p:spPr>
      </p:pic>
      <p:pic>
        <p:nvPicPr>
          <p:cNvPr id="2" name="Picture 1"/>
          <p:cNvPicPr>
            <a:picLocks noChangeAspect="1"/>
          </p:cNvPicPr>
          <p:nvPr userDrawn="1"/>
        </p:nvPicPr>
        <p:blipFill rotWithShape="1">
          <a:blip r:embed="rId12"/>
          <a:srcRect l="12412" t="13674" r="10451" b="11202"/>
          <a:stretch/>
        </p:blipFill>
        <p:spPr>
          <a:xfrm>
            <a:off x="10196945" y="5606440"/>
            <a:ext cx="1967350" cy="1192968"/>
          </a:xfrm>
          <a:prstGeom prst="rect">
            <a:avLst/>
          </a:prstGeom>
        </p:spPr>
      </p:pic>
    </p:spTree>
    <p:extLst>
      <p:ext uri="{BB962C8B-B14F-4D97-AF65-F5344CB8AC3E}">
        <p14:creationId xmlns:p14="http://schemas.microsoft.com/office/powerpoint/2010/main" val="148982440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hyperlink" Target="mailto:pamidigs@iu.edu" TargetMode="Externa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3.tiff"/><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19.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2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3.tiff"/><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3.tiff"/><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3.tiff"/></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tiff"/><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3.tiff"/></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tiff"/><Relationship Id="rId5" Type="http://schemas.openxmlformats.org/officeDocument/2006/relationships/image" Target="../media/image51.tiff"/><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2.emf"/><Relationship Id="rId7" Type="http://schemas.openxmlformats.org/officeDocument/2006/relationships/image" Target="../media/image3.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docid=k21jvHwVbFnhnM&amp;tbnid=WyRygupolaBXbM:&amp;ved=0CAUQjRw&amp;url=http://pd.chem.ucl.ac.uk/pdnn/diff2/kinemat2.htm&amp;ei=IEi9U-SOIpKWyASyqYHYBA&amp;bvm=bv.70138588,d.aWw&amp;psig=AFQjCNFIQrQpu_w9W_0oekU3Bpe5h53svw&amp;ust=1405000044921343" TargetMode="External"/><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3.tiff"/><Relationship Id="rId5" Type="http://schemas.openxmlformats.org/officeDocument/2006/relationships/image" Target="../media/image56.gif"/><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tiff"/><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jpe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3.tiff"/><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s/_rels/slide36.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18" Type="http://schemas.openxmlformats.org/officeDocument/2006/relationships/image" Target="../media/image3.tiff"/><Relationship Id="rId3" Type="http://schemas.openxmlformats.org/officeDocument/2006/relationships/image" Target="../media/image73.png"/><Relationship Id="rId7" Type="http://schemas.openxmlformats.org/officeDocument/2006/relationships/image" Target="../media/image76.png"/><Relationship Id="rId12" Type="http://schemas.openxmlformats.org/officeDocument/2006/relationships/image" Target="../media/image81.png"/><Relationship Id="rId17" Type="http://schemas.openxmlformats.org/officeDocument/2006/relationships/image" Target="../media/image71.png"/><Relationship Id="rId2" Type="http://schemas.openxmlformats.org/officeDocument/2006/relationships/image" Target="../media/image72.png"/><Relationship Id="rId16"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5" Type="http://schemas.openxmlformats.org/officeDocument/2006/relationships/hyperlink" Target="http://www.sciencedirect.com/science/journal/13596454/82/supp/C" TargetMode="External"/><Relationship Id="rId10" Type="http://schemas.openxmlformats.org/officeDocument/2006/relationships/image" Target="../media/image79.png"/><Relationship Id="rId4" Type="http://schemas.openxmlformats.org/officeDocument/2006/relationships/image" Target="../media/image61.png"/><Relationship Id="rId9" Type="http://schemas.openxmlformats.org/officeDocument/2006/relationships/image" Target="../media/image78.png"/><Relationship Id="rId14" Type="http://schemas.openxmlformats.org/officeDocument/2006/relationships/image" Target="../media/image83.png"/></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tiff"/><Relationship Id="rId4" Type="http://schemas.openxmlformats.org/officeDocument/2006/relationships/image" Target="../media/image85.png"/></Relationships>
</file>

<file path=ppt/slides/_rels/slide38.xml.rels><?xml version="1.0" encoding="UTF-8" standalone="yes"?>
<Relationships xmlns="http://schemas.openxmlformats.org/package/2006/relationships"><Relationship Id="rId8" Type="http://schemas.openxmlformats.org/officeDocument/2006/relationships/image" Target="../media/image3.tiff"/><Relationship Id="rId3" Type="http://schemas.openxmlformats.org/officeDocument/2006/relationships/hyperlink" Target="mailto:sgrc-iu-group@iu.edu" TargetMode="External"/><Relationship Id="rId7" Type="http://schemas.openxmlformats.org/officeDocument/2006/relationships/hyperlink" Target="mailto:smarru@iu.edu" TargetMode="External"/><Relationship Id="rId2" Type="http://schemas.openxmlformats.org/officeDocument/2006/relationships/hyperlink" Target="https://sgrc.iu.edu/" TargetMode="External"/><Relationship Id="rId1" Type="http://schemas.openxmlformats.org/officeDocument/2006/relationships/slideLayout" Target="../slideLayouts/slideLayout2.xml"/><Relationship Id="rId6" Type="http://schemas.openxmlformats.org/officeDocument/2006/relationships/hyperlink" Target="mailto:pamidigs@iu.edu" TargetMode="External"/><Relationship Id="rId5" Type="http://schemas.openxmlformats.org/officeDocument/2006/relationships/hyperlink" Target="http://airavata.apache.org/" TargetMode="External"/><Relationship Id="rId4" Type="http://schemas.openxmlformats.org/officeDocument/2006/relationships/hyperlink" Target="mailto:marpierc@iu.edu"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tiff"/></Relationships>
</file>

<file path=ppt/slides/_rels/slide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sgrc.iu.edu/collaborations.html"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9.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14" y="1302770"/>
            <a:ext cx="11769970" cy="873585"/>
          </a:xfrm>
        </p:spPr>
        <p:txBody>
          <a:bodyPr/>
          <a:lstStyle/>
          <a:p>
            <a:pPr algn="ctr"/>
            <a:r>
              <a:rPr lang="en-US" sz="4400" dirty="0"/>
              <a:t>SEAGrid Science Gateway </a:t>
            </a:r>
            <a:br>
              <a:rPr lang="en-US" sz="4400" dirty="0"/>
            </a:br>
            <a:r>
              <a:rPr lang="en-US" sz="4400" dirty="0"/>
              <a:t>and   </a:t>
            </a:r>
            <a:br>
              <a:rPr lang="en-US" sz="4400" dirty="0"/>
            </a:br>
            <a:r>
              <a:rPr lang="en-US" sz="4400" dirty="0"/>
              <a:t>Molecular Science Exemplars</a:t>
            </a:r>
          </a:p>
        </p:txBody>
      </p:sp>
      <p:sp>
        <p:nvSpPr>
          <p:cNvPr id="5" name="TextBox 4"/>
          <p:cNvSpPr txBox="1"/>
          <p:nvPr/>
        </p:nvSpPr>
        <p:spPr>
          <a:xfrm flipH="1">
            <a:off x="978631" y="2688032"/>
            <a:ext cx="10234737" cy="3046988"/>
          </a:xfrm>
          <a:prstGeom prst="rect">
            <a:avLst/>
          </a:prstGeom>
          <a:noFill/>
        </p:spPr>
        <p:txBody>
          <a:bodyPr wrap="square" rtlCol="0">
            <a:spAutoFit/>
          </a:bodyPr>
          <a:lstStyle/>
          <a:p>
            <a:r>
              <a:rPr lang="en-US" sz="3200" b="1" dirty="0"/>
              <a:t>Sudhakar Pamidighantam</a:t>
            </a:r>
          </a:p>
          <a:p>
            <a:r>
              <a:rPr lang="en-US" sz="3200" b="1" dirty="0"/>
              <a:t>Indiana University </a:t>
            </a:r>
          </a:p>
          <a:p>
            <a:r>
              <a:rPr lang="en-US" sz="3200" b="1" dirty="0">
                <a:hlinkClick r:id="rId2"/>
              </a:rPr>
              <a:t>pamidigs@iu.edu</a:t>
            </a:r>
            <a:r>
              <a:rPr lang="en-US" sz="3200" b="1" dirty="0"/>
              <a:t> </a:t>
            </a:r>
          </a:p>
          <a:p>
            <a:endParaRPr lang="en-US" sz="3200" b="1" dirty="0"/>
          </a:p>
          <a:p>
            <a:r>
              <a:rPr lang="en-US" sz="3200" b="1" dirty="0"/>
              <a:t>SGCI-MolSSI– Workshop ACS National Meeting </a:t>
            </a:r>
          </a:p>
          <a:p>
            <a:r>
              <a:rPr lang="en-US" sz="3200" b="1" dirty="0"/>
              <a:t>New Orleans, 20 Mar 2018</a:t>
            </a:r>
          </a:p>
        </p:txBody>
      </p:sp>
      <p:pic>
        <p:nvPicPr>
          <p:cNvPr id="3" name="Picture 2">
            <a:extLst>
              <a:ext uri="{FF2B5EF4-FFF2-40B4-BE49-F238E27FC236}">
                <a16:creationId xmlns:a16="http://schemas.microsoft.com/office/drawing/2014/main" id="{6C6C7C7D-5AB5-C248-805B-F3778A5FFFF1}"/>
              </a:ext>
            </a:extLst>
          </p:cNvPr>
          <p:cNvPicPr>
            <a:picLocks noChangeAspect="1"/>
          </p:cNvPicPr>
          <p:nvPr/>
        </p:nvPicPr>
        <p:blipFill>
          <a:blip r:embed="rId3">
            <a:duotone>
              <a:prstClr val="black"/>
              <a:schemeClr val="accent6">
                <a:tint val="45000"/>
                <a:satMod val="400000"/>
              </a:schemeClr>
            </a:duotone>
          </a:blip>
          <a:stretch>
            <a:fillRect/>
          </a:stretch>
        </p:blipFill>
        <p:spPr>
          <a:xfrm>
            <a:off x="4126845" y="6246697"/>
            <a:ext cx="3493155" cy="611302"/>
          </a:xfrm>
          <a:prstGeom prst="rect">
            <a:avLst/>
          </a:prstGeom>
          <a:solidFill>
            <a:schemeClr val="accent5"/>
          </a:solidFill>
          <a:effectLst>
            <a:outerShdw blurRad="50800" dist="50800" dir="5400000" algn="ctr" rotWithShape="0">
              <a:srgbClr val="000000"/>
            </a:outerShdw>
          </a:effectLst>
        </p:spPr>
      </p:pic>
    </p:spTree>
    <p:extLst>
      <p:ext uri="{BB962C8B-B14F-4D97-AF65-F5344CB8AC3E}">
        <p14:creationId xmlns:p14="http://schemas.microsoft.com/office/powerpoint/2010/main" val="105813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9147"/>
            <a:ext cx="10515600" cy="518278"/>
          </a:xfrm>
        </p:spPr>
        <p:txBody>
          <a:bodyPr>
            <a:normAutofit fontScale="90000"/>
          </a:bodyPr>
          <a:lstStyle/>
          <a:p>
            <a:pPr algn="ctr"/>
            <a:r>
              <a:rPr lang="en-US" dirty="0"/>
              <a:t>SEAGrid Usage </a:t>
            </a: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0" y="1332855"/>
            <a:ext cx="5951349" cy="3936570"/>
          </a:xfrm>
          <a:prstGeom prst="rect">
            <a:avLst/>
          </a:prstGeom>
        </p:spPr>
      </p:pic>
      <p:pic>
        <p:nvPicPr>
          <p:cNvPr id="5" name="Content Placeholder 4"/>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5787185" y="1332856"/>
            <a:ext cx="6404815" cy="3936569"/>
          </a:xfrm>
          <a:prstGeom prst="rect">
            <a:avLst/>
          </a:prstGeom>
        </p:spPr>
      </p:pic>
      <p:pic>
        <p:nvPicPr>
          <p:cNvPr id="7" name="Picture 6">
            <a:extLst>
              <a:ext uri="{FF2B5EF4-FFF2-40B4-BE49-F238E27FC236}">
                <a16:creationId xmlns:a16="http://schemas.microsoft.com/office/drawing/2014/main" id="{D0D250CC-ED5E-1842-8779-2E117845A4FF}"/>
              </a:ext>
            </a:extLst>
          </p:cNvPr>
          <p:cNvPicPr>
            <a:picLocks noChangeAspect="1"/>
          </p:cNvPicPr>
          <p:nvPr/>
        </p:nvPicPr>
        <p:blipFill>
          <a:blip r:embed="rId4">
            <a:duotone>
              <a:prstClr val="black"/>
              <a:schemeClr val="accent6">
                <a:tint val="45000"/>
                <a:satMod val="400000"/>
              </a:schemeClr>
            </a:duotone>
          </a:blip>
          <a:stretch>
            <a:fillRect/>
          </a:stretch>
        </p:blipFill>
        <p:spPr>
          <a:xfrm>
            <a:off x="4126845" y="6246697"/>
            <a:ext cx="3493155" cy="611302"/>
          </a:xfrm>
          <a:prstGeom prst="rect">
            <a:avLst/>
          </a:prstGeom>
          <a:solidFill>
            <a:schemeClr val="accent5"/>
          </a:solidFill>
          <a:effectLst>
            <a:outerShdw blurRad="50800" dist="50800" dir="5400000" algn="ctr" rotWithShape="0">
              <a:srgbClr val="000000"/>
            </a:outerShdw>
          </a:effectLst>
        </p:spPr>
      </p:pic>
    </p:spTree>
    <p:extLst>
      <p:ext uri="{BB962C8B-B14F-4D97-AF65-F5344CB8AC3E}">
        <p14:creationId xmlns:p14="http://schemas.microsoft.com/office/powerpoint/2010/main" val="1180816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7059" y="0"/>
            <a:ext cx="8229600" cy="466291"/>
          </a:xfrm>
        </p:spPr>
        <p:txBody>
          <a:bodyPr>
            <a:normAutofit fontScale="90000"/>
          </a:bodyPr>
          <a:lstStyle/>
          <a:p>
            <a:r>
              <a:rPr lang="en-US" dirty="0"/>
              <a:t>SEAGrid Gateway Admin View</a:t>
            </a:r>
          </a:p>
        </p:txBody>
      </p:sp>
      <p:pic>
        <p:nvPicPr>
          <p:cNvPr id="10" name="Picture 9">
            <a:extLst>
              <a:ext uri="{FF2B5EF4-FFF2-40B4-BE49-F238E27FC236}">
                <a16:creationId xmlns:a16="http://schemas.microsoft.com/office/drawing/2014/main" id="{236A4F91-DEEA-BC4A-8E5D-53D7876AC1F4}"/>
              </a:ext>
            </a:extLst>
          </p:cNvPr>
          <p:cNvPicPr>
            <a:picLocks noChangeAspect="1"/>
          </p:cNvPicPr>
          <p:nvPr/>
        </p:nvPicPr>
        <p:blipFill>
          <a:blip r:embed="rId2">
            <a:duotone>
              <a:prstClr val="black"/>
              <a:schemeClr val="accent6">
                <a:tint val="45000"/>
                <a:satMod val="400000"/>
              </a:schemeClr>
            </a:duotone>
          </a:blip>
          <a:stretch>
            <a:fillRect/>
          </a:stretch>
        </p:blipFill>
        <p:spPr>
          <a:xfrm>
            <a:off x="4126845" y="6246697"/>
            <a:ext cx="3493155" cy="611302"/>
          </a:xfrm>
          <a:prstGeom prst="rect">
            <a:avLst/>
          </a:prstGeom>
          <a:solidFill>
            <a:schemeClr val="accent5"/>
          </a:solidFill>
          <a:effectLst>
            <a:outerShdw blurRad="50800" dist="50800" dir="5400000" algn="ctr" rotWithShape="0">
              <a:srgbClr val="000000"/>
            </a:outerShdw>
          </a:effectLst>
        </p:spPr>
      </p:pic>
      <p:pic>
        <p:nvPicPr>
          <p:cNvPr id="4" name="Picture 3">
            <a:extLst>
              <a:ext uri="{FF2B5EF4-FFF2-40B4-BE49-F238E27FC236}">
                <a16:creationId xmlns:a16="http://schemas.microsoft.com/office/drawing/2014/main" id="{8B25DFF7-6EFC-7140-9DF4-19DA19F44452}"/>
              </a:ext>
            </a:extLst>
          </p:cNvPr>
          <p:cNvPicPr>
            <a:picLocks noChangeAspect="1"/>
          </p:cNvPicPr>
          <p:nvPr/>
        </p:nvPicPr>
        <p:blipFill>
          <a:blip r:embed="rId3"/>
          <a:stretch>
            <a:fillRect/>
          </a:stretch>
        </p:blipFill>
        <p:spPr>
          <a:xfrm>
            <a:off x="1001123" y="1674697"/>
            <a:ext cx="4267683" cy="4572000"/>
          </a:xfrm>
          <a:prstGeom prst="rect">
            <a:avLst/>
          </a:prstGeom>
        </p:spPr>
      </p:pic>
      <p:pic>
        <p:nvPicPr>
          <p:cNvPr id="11" name="Picture 10">
            <a:extLst>
              <a:ext uri="{FF2B5EF4-FFF2-40B4-BE49-F238E27FC236}">
                <a16:creationId xmlns:a16="http://schemas.microsoft.com/office/drawing/2014/main" id="{B51C7435-B9D4-484F-9E42-EB4C13333CE0}"/>
              </a:ext>
            </a:extLst>
          </p:cNvPr>
          <p:cNvPicPr>
            <a:picLocks noChangeAspect="1"/>
          </p:cNvPicPr>
          <p:nvPr/>
        </p:nvPicPr>
        <p:blipFill>
          <a:blip r:embed="rId4"/>
          <a:stretch>
            <a:fillRect/>
          </a:stretch>
        </p:blipFill>
        <p:spPr>
          <a:xfrm>
            <a:off x="5497685" y="1674697"/>
            <a:ext cx="6127319" cy="4123983"/>
          </a:xfrm>
          <a:prstGeom prst="rect">
            <a:avLst/>
          </a:prstGeom>
        </p:spPr>
      </p:pic>
    </p:spTree>
    <p:extLst>
      <p:ext uri="{BB962C8B-B14F-4D97-AF65-F5344CB8AC3E}">
        <p14:creationId xmlns:p14="http://schemas.microsoft.com/office/powerpoint/2010/main" val="172467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9106"/>
            <a:ext cx="10515600" cy="350196"/>
          </a:xfrm>
        </p:spPr>
        <p:txBody>
          <a:bodyPr>
            <a:normAutofit fontScale="90000"/>
          </a:bodyPr>
          <a:lstStyle/>
          <a:p>
            <a:r>
              <a:rPr lang="en-US" sz="4000" dirty="0"/>
              <a:t>SEAGrid Admin Dashboard  </a:t>
            </a:r>
            <a:r>
              <a:rPr lang="en-US" sz="3600" dirty="0"/>
              <a:t>Compute Resource Browser</a:t>
            </a:r>
          </a:p>
        </p:txBody>
      </p:sp>
      <p:pic>
        <p:nvPicPr>
          <p:cNvPr id="4" name="Content Placeholder 3" descr="Screen Shot 2016-03-11 at 8.49.23 AM.png"/>
          <p:cNvPicPr>
            <a:picLocks noGrp="1" noChangeAspect="1"/>
          </p:cNvPicPr>
          <p:nvPr>
            <p:ph idx="1"/>
          </p:nvPr>
        </p:nvPicPr>
        <p:blipFill>
          <a:blip r:embed="rId2">
            <a:extLst>
              <a:ext uri="{28A0092B-C50C-407E-A947-70E740481C1C}">
                <a14:useLocalDpi xmlns:a14="http://schemas.microsoft.com/office/drawing/2010/main" val="0"/>
              </a:ext>
            </a:extLst>
          </a:blip>
          <a:srcRect t="842" b="842"/>
          <a:stretch>
            <a:fillRect/>
          </a:stretch>
        </p:blipFill>
        <p:spPr/>
      </p:pic>
      <p:pic>
        <p:nvPicPr>
          <p:cNvPr id="7" name="Picture 6">
            <a:extLst>
              <a:ext uri="{FF2B5EF4-FFF2-40B4-BE49-F238E27FC236}">
                <a16:creationId xmlns:a16="http://schemas.microsoft.com/office/drawing/2014/main" id="{A8E63754-AFAD-1140-BCB9-B939DFE78F81}"/>
              </a:ext>
            </a:extLst>
          </p:cNvPr>
          <p:cNvPicPr>
            <a:picLocks noChangeAspect="1"/>
          </p:cNvPicPr>
          <p:nvPr/>
        </p:nvPicPr>
        <p:blipFill>
          <a:blip r:embed="rId3">
            <a:duotone>
              <a:prstClr val="black"/>
              <a:schemeClr val="accent6">
                <a:tint val="45000"/>
                <a:satMod val="400000"/>
              </a:schemeClr>
            </a:duotone>
          </a:blip>
          <a:stretch>
            <a:fillRect/>
          </a:stretch>
        </p:blipFill>
        <p:spPr>
          <a:xfrm>
            <a:off x="4126845" y="6246697"/>
            <a:ext cx="3493155" cy="611302"/>
          </a:xfrm>
          <a:prstGeom prst="rect">
            <a:avLst/>
          </a:prstGeom>
          <a:solidFill>
            <a:schemeClr val="accent5"/>
          </a:solidFill>
          <a:effectLst>
            <a:outerShdw blurRad="50800" dist="50800" dir="5400000" algn="ctr" rotWithShape="0">
              <a:srgbClr val="000000"/>
            </a:outerShdw>
          </a:effectLst>
        </p:spPr>
      </p:pic>
    </p:spTree>
    <p:extLst>
      <p:ext uri="{BB962C8B-B14F-4D97-AF65-F5344CB8AC3E}">
        <p14:creationId xmlns:p14="http://schemas.microsoft.com/office/powerpoint/2010/main" val="2195572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SEAGrid Gateway Credential Store</a:t>
            </a:r>
          </a:p>
        </p:txBody>
      </p:sp>
      <p:pic>
        <p:nvPicPr>
          <p:cNvPr id="7" name="Picture 6">
            <a:extLst>
              <a:ext uri="{FF2B5EF4-FFF2-40B4-BE49-F238E27FC236}">
                <a16:creationId xmlns:a16="http://schemas.microsoft.com/office/drawing/2014/main" id="{4B40CB40-41CA-864F-8DAF-A0755509B6D9}"/>
              </a:ext>
            </a:extLst>
          </p:cNvPr>
          <p:cNvPicPr>
            <a:picLocks noChangeAspect="1"/>
          </p:cNvPicPr>
          <p:nvPr/>
        </p:nvPicPr>
        <p:blipFill>
          <a:blip r:embed="rId2">
            <a:duotone>
              <a:prstClr val="black"/>
              <a:schemeClr val="accent6">
                <a:tint val="45000"/>
                <a:satMod val="400000"/>
              </a:schemeClr>
            </a:duotone>
          </a:blip>
          <a:stretch>
            <a:fillRect/>
          </a:stretch>
        </p:blipFill>
        <p:spPr>
          <a:xfrm>
            <a:off x="4126845" y="6246697"/>
            <a:ext cx="3493155" cy="611302"/>
          </a:xfrm>
          <a:prstGeom prst="rect">
            <a:avLst/>
          </a:prstGeom>
          <a:solidFill>
            <a:schemeClr val="accent5"/>
          </a:solidFill>
          <a:effectLst>
            <a:outerShdw blurRad="50800" dist="50800" dir="5400000" algn="ctr" rotWithShape="0">
              <a:srgbClr val="000000"/>
            </a:outerShdw>
          </a:effectLst>
        </p:spPr>
      </p:pic>
      <p:pic>
        <p:nvPicPr>
          <p:cNvPr id="10" name="Content Placeholder 9">
            <a:extLst>
              <a:ext uri="{FF2B5EF4-FFF2-40B4-BE49-F238E27FC236}">
                <a16:creationId xmlns:a16="http://schemas.microsoft.com/office/drawing/2014/main" id="{E53CF89D-3397-0A43-B313-ED2FECDCB9BB}"/>
              </a:ext>
            </a:extLst>
          </p:cNvPr>
          <p:cNvPicPr>
            <a:picLocks noGrp="1" noChangeAspect="1"/>
          </p:cNvPicPr>
          <p:nvPr>
            <p:ph idx="1"/>
          </p:nvPr>
        </p:nvPicPr>
        <p:blipFill>
          <a:blip r:embed="rId3"/>
          <a:stretch>
            <a:fillRect/>
          </a:stretch>
        </p:blipFill>
        <p:spPr>
          <a:xfrm>
            <a:off x="2214545" y="1690688"/>
            <a:ext cx="7317753" cy="4351338"/>
          </a:xfrm>
        </p:spPr>
      </p:pic>
    </p:spTree>
    <p:extLst>
      <p:ext uri="{BB962C8B-B14F-4D97-AF65-F5344CB8AC3E}">
        <p14:creationId xmlns:p14="http://schemas.microsoft.com/office/powerpoint/2010/main" val="1232305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SEAGrid Application Catalog</a:t>
            </a:r>
          </a:p>
        </p:txBody>
      </p:sp>
      <p:pic>
        <p:nvPicPr>
          <p:cNvPr id="4" name="Content Placeholder 3" descr="Screen Shot 2016-03-11 at 9.00.19 AM.png"/>
          <p:cNvPicPr>
            <a:picLocks noGrp="1" noChangeAspect="1"/>
          </p:cNvPicPr>
          <p:nvPr>
            <p:ph idx="1"/>
          </p:nvPr>
        </p:nvPicPr>
        <p:blipFill>
          <a:blip r:embed="rId2">
            <a:extLst>
              <a:ext uri="{28A0092B-C50C-407E-A947-70E740481C1C}">
                <a14:useLocalDpi xmlns:a14="http://schemas.microsoft.com/office/drawing/2010/main" val="0"/>
              </a:ext>
            </a:extLst>
          </a:blip>
          <a:srcRect t="-11415" b="-11415"/>
          <a:stretch>
            <a:fillRect/>
          </a:stretch>
        </p:blipFill>
        <p:spPr>
          <a:xfrm>
            <a:off x="1524000" y="1417639"/>
            <a:ext cx="5187364" cy="5204505"/>
          </a:xfrm>
        </p:spPr>
      </p:pic>
      <p:pic>
        <p:nvPicPr>
          <p:cNvPr id="5" name="Picture 4" descr="Screen Shot 2016-03-11 at 9.01.3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001" y="2062843"/>
            <a:ext cx="4517571" cy="4559300"/>
          </a:xfrm>
          <a:prstGeom prst="rect">
            <a:avLst/>
          </a:prstGeom>
        </p:spPr>
      </p:pic>
      <p:sp>
        <p:nvSpPr>
          <p:cNvPr id="6" name="TextBox 5"/>
          <p:cNvSpPr txBox="1"/>
          <p:nvPr/>
        </p:nvSpPr>
        <p:spPr>
          <a:xfrm>
            <a:off x="7075715" y="1604170"/>
            <a:ext cx="2358571" cy="373063"/>
          </a:xfrm>
          <a:prstGeom prst="rect">
            <a:avLst/>
          </a:prstGeom>
          <a:noFill/>
        </p:spPr>
        <p:txBody>
          <a:bodyPr wrap="square" rtlCol="0">
            <a:spAutoFit/>
          </a:bodyPr>
          <a:lstStyle/>
          <a:p>
            <a:r>
              <a:rPr lang="en-US" dirty="0"/>
              <a:t>Continued…</a:t>
            </a:r>
          </a:p>
        </p:txBody>
      </p:sp>
      <p:pic>
        <p:nvPicPr>
          <p:cNvPr id="9" name="Picture 8">
            <a:extLst>
              <a:ext uri="{FF2B5EF4-FFF2-40B4-BE49-F238E27FC236}">
                <a16:creationId xmlns:a16="http://schemas.microsoft.com/office/drawing/2014/main" id="{82ADACA0-4927-0A4A-93ED-1E6FB455CB1C}"/>
              </a:ext>
            </a:extLst>
          </p:cNvPr>
          <p:cNvPicPr>
            <a:picLocks noChangeAspect="1"/>
          </p:cNvPicPr>
          <p:nvPr/>
        </p:nvPicPr>
        <p:blipFill>
          <a:blip r:embed="rId4">
            <a:duotone>
              <a:prstClr val="black"/>
              <a:schemeClr val="accent6">
                <a:tint val="45000"/>
                <a:satMod val="400000"/>
              </a:schemeClr>
            </a:duotone>
          </a:blip>
          <a:stretch>
            <a:fillRect/>
          </a:stretch>
        </p:blipFill>
        <p:spPr>
          <a:xfrm>
            <a:off x="4126845" y="6246697"/>
            <a:ext cx="3493155" cy="611302"/>
          </a:xfrm>
          <a:prstGeom prst="rect">
            <a:avLst/>
          </a:prstGeom>
          <a:solidFill>
            <a:schemeClr val="accent5"/>
          </a:solidFill>
          <a:effectLst>
            <a:outerShdw blurRad="50800" dist="50800" dir="5400000" algn="ctr" rotWithShape="0">
              <a:srgbClr val="000000"/>
            </a:outerShdw>
          </a:effectLst>
        </p:spPr>
      </p:pic>
    </p:spTree>
    <p:extLst>
      <p:ext uri="{BB962C8B-B14F-4D97-AF65-F5344CB8AC3E}">
        <p14:creationId xmlns:p14="http://schemas.microsoft.com/office/powerpoint/2010/main" val="1382447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9"/>
            <a:ext cx="8229600" cy="632505"/>
          </a:xfrm>
        </p:spPr>
        <p:txBody>
          <a:bodyPr>
            <a:normAutofit fontScale="90000"/>
          </a:bodyPr>
          <a:lstStyle/>
          <a:p>
            <a:r>
              <a:rPr lang="en-US" dirty="0"/>
              <a:t>Application Interface Editor</a:t>
            </a:r>
          </a:p>
        </p:txBody>
      </p:sp>
      <p:pic>
        <p:nvPicPr>
          <p:cNvPr id="4" name="Content Placeholder 3" descr="Screen Shot 2016-03-11 at 9.04.34 AM.png"/>
          <p:cNvPicPr>
            <a:picLocks noGrp="1" noChangeAspect="1"/>
          </p:cNvPicPr>
          <p:nvPr>
            <p:ph idx="1"/>
          </p:nvPr>
        </p:nvPicPr>
        <p:blipFill>
          <a:blip r:embed="rId2">
            <a:extLst>
              <a:ext uri="{28A0092B-C50C-407E-A947-70E740481C1C}">
                <a14:useLocalDpi xmlns:a14="http://schemas.microsoft.com/office/drawing/2010/main" val="0"/>
              </a:ext>
            </a:extLst>
          </a:blip>
          <a:srcRect l="-71118" r="-71118"/>
          <a:stretch>
            <a:fillRect/>
          </a:stretch>
        </p:blipFill>
        <p:spPr>
          <a:xfrm>
            <a:off x="5969001" y="1817008"/>
            <a:ext cx="6455229" cy="4525963"/>
          </a:xfrm>
        </p:spPr>
      </p:pic>
      <p:pic>
        <p:nvPicPr>
          <p:cNvPr id="5" name="Picture 4" descr="Screen Shot 2016-03-11 at 9.04.1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4143" y="1671864"/>
            <a:ext cx="3135992" cy="4203700"/>
          </a:xfrm>
          <a:prstGeom prst="rect">
            <a:avLst/>
          </a:prstGeom>
        </p:spPr>
      </p:pic>
      <p:pic>
        <p:nvPicPr>
          <p:cNvPr id="7" name="Picture 6" descr="Screen Shot 2016-03-11 at 9.03.4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1" y="1088571"/>
            <a:ext cx="3320143" cy="5769429"/>
          </a:xfrm>
          <a:prstGeom prst="rect">
            <a:avLst/>
          </a:prstGeom>
        </p:spPr>
      </p:pic>
      <p:sp>
        <p:nvSpPr>
          <p:cNvPr id="8" name="TextBox 7"/>
          <p:cNvSpPr txBox="1"/>
          <p:nvPr/>
        </p:nvSpPr>
        <p:spPr>
          <a:xfrm>
            <a:off x="4844144" y="1298802"/>
            <a:ext cx="2358571" cy="373063"/>
          </a:xfrm>
          <a:prstGeom prst="rect">
            <a:avLst/>
          </a:prstGeom>
          <a:noFill/>
        </p:spPr>
        <p:txBody>
          <a:bodyPr wrap="square" rtlCol="0">
            <a:spAutoFit/>
          </a:bodyPr>
          <a:lstStyle/>
          <a:p>
            <a:r>
              <a:rPr lang="en-US" dirty="0"/>
              <a:t>Continued…</a:t>
            </a:r>
          </a:p>
        </p:txBody>
      </p:sp>
      <p:pic>
        <p:nvPicPr>
          <p:cNvPr id="11" name="Picture 10">
            <a:extLst>
              <a:ext uri="{FF2B5EF4-FFF2-40B4-BE49-F238E27FC236}">
                <a16:creationId xmlns:a16="http://schemas.microsoft.com/office/drawing/2014/main" id="{A28255C8-F483-DB4F-BD7A-A1B9565B0B76}"/>
              </a:ext>
            </a:extLst>
          </p:cNvPr>
          <p:cNvPicPr>
            <a:picLocks noChangeAspect="1"/>
          </p:cNvPicPr>
          <p:nvPr/>
        </p:nvPicPr>
        <p:blipFill>
          <a:blip r:embed="rId5">
            <a:duotone>
              <a:prstClr val="black"/>
              <a:schemeClr val="accent6">
                <a:tint val="45000"/>
                <a:satMod val="400000"/>
              </a:schemeClr>
            </a:duotone>
          </a:blip>
          <a:stretch>
            <a:fillRect/>
          </a:stretch>
        </p:blipFill>
        <p:spPr>
          <a:xfrm>
            <a:off x="4126845" y="6246697"/>
            <a:ext cx="3493155" cy="611302"/>
          </a:xfrm>
          <a:prstGeom prst="rect">
            <a:avLst/>
          </a:prstGeom>
          <a:solidFill>
            <a:schemeClr val="accent5"/>
          </a:solidFill>
          <a:effectLst>
            <a:outerShdw blurRad="50800" dist="50800" dir="5400000" algn="ctr" rotWithShape="0">
              <a:srgbClr val="000000"/>
            </a:outerShdw>
          </a:effectLst>
        </p:spPr>
      </p:pic>
    </p:spTree>
    <p:extLst>
      <p:ext uri="{BB962C8B-B14F-4D97-AF65-F5344CB8AC3E}">
        <p14:creationId xmlns:p14="http://schemas.microsoft.com/office/powerpoint/2010/main" val="4088650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Deployment Editor</a:t>
            </a:r>
          </a:p>
        </p:txBody>
      </p:sp>
      <p:pic>
        <p:nvPicPr>
          <p:cNvPr id="4" name="Content Placeholder 3" descr="Screen Shot 2016-03-11 at 9.18.40 AM.png"/>
          <p:cNvPicPr>
            <a:picLocks noGrp="1" noChangeAspect="1"/>
          </p:cNvPicPr>
          <p:nvPr>
            <p:ph idx="1"/>
          </p:nvPr>
        </p:nvPicPr>
        <p:blipFill>
          <a:blip r:embed="rId2">
            <a:extLst>
              <a:ext uri="{28A0092B-C50C-407E-A947-70E740481C1C}">
                <a14:useLocalDpi xmlns:a14="http://schemas.microsoft.com/office/drawing/2010/main" val="0"/>
              </a:ext>
            </a:extLst>
          </a:blip>
          <a:srcRect l="-41836" r="-41836"/>
          <a:stretch>
            <a:fillRect/>
          </a:stretch>
        </p:blipFill>
        <p:spPr>
          <a:xfrm>
            <a:off x="58057" y="1600201"/>
            <a:ext cx="7543800" cy="4525963"/>
          </a:xfrm>
        </p:spPr>
      </p:pic>
      <p:pic>
        <p:nvPicPr>
          <p:cNvPr id="5" name="Picture 4" descr="Screen Shot 2016-03-11 at 9.19.1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9714" y="2532063"/>
            <a:ext cx="4278086" cy="3594100"/>
          </a:xfrm>
          <a:prstGeom prst="rect">
            <a:avLst/>
          </a:prstGeom>
        </p:spPr>
      </p:pic>
      <p:sp>
        <p:nvSpPr>
          <p:cNvPr id="6" name="TextBox 5"/>
          <p:cNvSpPr txBox="1"/>
          <p:nvPr/>
        </p:nvSpPr>
        <p:spPr>
          <a:xfrm>
            <a:off x="6259287" y="2159001"/>
            <a:ext cx="2358571" cy="373063"/>
          </a:xfrm>
          <a:prstGeom prst="rect">
            <a:avLst/>
          </a:prstGeom>
          <a:noFill/>
        </p:spPr>
        <p:txBody>
          <a:bodyPr wrap="square" rtlCol="0">
            <a:spAutoFit/>
          </a:bodyPr>
          <a:lstStyle/>
          <a:p>
            <a:r>
              <a:rPr lang="en-US" dirty="0"/>
              <a:t>Continued…</a:t>
            </a:r>
          </a:p>
        </p:txBody>
      </p:sp>
      <p:pic>
        <p:nvPicPr>
          <p:cNvPr id="9" name="Picture 8">
            <a:extLst>
              <a:ext uri="{FF2B5EF4-FFF2-40B4-BE49-F238E27FC236}">
                <a16:creationId xmlns:a16="http://schemas.microsoft.com/office/drawing/2014/main" id="{268F3B05-4575-5F4F-9578-E054A744EEBB}"/>
              </a:ext>
            </a:extLst>
          </p:cNvPr>
          <p:cNvPicPr>
            <a:picLocks noChangeAspect="1"/>
          </p:cNvPicPr>
          <p:nvPr/>
        </p:nvPicPr>
        <p:blipFill>
          <a:blip r:embed="rId4">
            <a:duotone>
              <a:prstClr val="black"/>
              <a:schemeClr val="accent6">
                <a:tint val="45000"/>
                <a:satMod val="400000"/>
              </a:schemeClr>
            </a:duotone>
          </a:blip>
          <a:stretch>
            <a:fillRect/>
          </a:stretch>
        </p:blipFill>
        <p:spPr>
          <a:xfrm>
            <a:off x="4126845" y="6246697"/>
            <a:ext cx="3493155" cy="611302"/>
          </a:xfrm>
          <a:prstGeom prst="rect">
            <a:avLst/>
          </a:prstGeom>
          <a:solidFill>
            <a:schemeClr val="accent5"/>
          </a:solidFill>
          <a:effectLst>
            <a:outerShdw blurRad="50800" dist="50800" dir="5400000" algn="ctr" rotWithShape="0">
              <a:srgbClr val="000000"/>
            </a:outerShdw>
          </a:effectLst>
        </p:spPr>
      </p:pic>
    </p:spTree>
    <p:extLst>
      <p:ext uri="{BB962C8B-B14F-4D97-AF65-F5344CB8AC3E}">
        <p14:creationId xmlns:p14="http://schemas.microsoft.com/office/powerpoint/2010/main" val="2342382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505838"/>
          </a:xfrm>
        </p:spPr>
        <p:txBody>
          <a:bodyPr>
            <a:normAutofit fontScale="90000"/>
          </a:bodyPr>
          <a:lstStyle/>
          <a:p>
            <a:r>
              <a:rPr lang="en-US" dirty="0"/>
              <a:t>Gateway Profile</a:t>
            </a:r>
          </a:p>
        </p:txBody>
      </p:sp>
      <p:pic>
        <p:nvPicPr>
          <p:cNvPr id="6" name="Picture 5">
            <a:extLst>
              <a:ext uri="{FF2B5EF4-FFF2-40B4-BE49-F238E27FC236}">
                <a16:creationId xmlns:a16="http://schemas.microsoft.com/office/drawing/2014/main" id="{669A0AA6-2CEF-5248-8C95-DE0364668C61}"/>
              </a:ext>
            </a:extLst>
          </p:cNvPr>
          <p:cNvPicPr>
            <a:picLocks noChangeAspect="1"/>
          </p:cNvPicPr>
          <p:nvPr/>
        </p:nvPicPr>
        <p:blipFill>
          <a:blip r:embed="rId2">
            <a:duotone>
              <a:prstClr val="black"/>
              <a:schemeClr val="accent6">
                <a:tint val="45000"/>
                <a:satMod val="400000"/>
              </a:schemeClr>
            </a:duotone>
          </a:blip>
          <a:stretch>
            <a:fillRect/>
          </a:stretch>
        </p:blipFill>
        <p:spPr>
          <a:xfrm>
            <a:off x="4126845" y="6246697"/>
            <a:ext cx="3493155" cy="611302"/>
          </a:xfrm>
          <a:prstGeom prst="rect">
            <a:avLst/>
          </a:prstGeom>
          <a:solidFill>
            <a:schemeClr val="accent5"/>
          </a:solidFill>
          <a:effectLst>
            <a:outerShdw blurRad="50800" dist="50800" dir="5400000" algn="ctr" rotWithShape="0">
              <a:srgbClr val="000000"/>
            </a:outerShdw>
          </a:effectLst>
        </p:spPr>
      </p:pic>
      <p:pic>
        <p:nvPicPr>
          <p:cNvPr id="9" name="Picture 8">
            <a:extLst>
              <a:ext uri="{FF2B5EF4-FFF2-40B4-BE49-F238E27FC236}">
                <a16:creationId xmlns:a16="http://schemas.microsoft.com/office/drawing/2014/main" id="{C622B9AD-5AF0-A249-B336-830499242B29}"/>
              </a:ext>
            </a:extLst>
          </p:cNvPr>
          <p:cNvPicPr>
            <a:picLocks noChangeAspect="1"/>
          </p:cNvPicPr>
          <p:nvPr/>
        </p:nvPicPr>
        <p:blipFill>
          <a:blip r:embed="rId3"/>
          <a:stretch>
            <a:fillRect/>
          </a:stretch>
        </p:blipFill>
        <p:spPr>
          <a:xfrm>
            <a:off x="2671911" y="1478604"/>
            <a:ext cx="6005161" cy="4774540"/>
          </a:xfrm>
          <a:prstGeom prst="rect">
            <a:avLst/>
          </a:prstGeom>
        </p:spPr>
      </p:pic>
    </p:spTree>
    <p:extLst>
      <p:ext uri="{BB962C8B-B14F-4D97-AF65-F5344CB8AC3E}">
        <p14:creationId xmlns:p14="http://schemas.microsoft.com/office/powerpoint/2010/main" val="26707029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578076"/>
          </a:xfrm>
        </p:spPr>
        <p:txBody>
          <a:bodyPr>
            <a:normAutofit fontScale="90000"/>
          </a:bodyPr>
          <a:lstStyle/>
          <a:p>
            <a:r>
              <a:rPr lang="en-US" dirty="0"/>
              <a:t>SEAGrid Experiment Creation </a:t>
            </a:r>
          </a:p>
        </p:txBody>
      </p:sp>
      <p:pic>
        <p:nvPicPr>
          <p:cNvPr id="5" name="Picture 4" descr="Screen Shot 2016-03-11 at 9.35.5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1600200"/>
            <a:ext cx="4055836" cy="3574907"/>
          </a:xfrm>
          <a:prstGeom prst="rect">
            <a:avLst/>
          </a:prstGeom>
        </p:spPr>
      </p:pic>
      <p:pic>
        <p:nvPicPr>
          <p:cNvPr id="10" name="Content Placeholder 9" descr="Screen Shot 2016-03-11 at 9.42.31 AM.png"/>
          <p:cNvPicPr>
            <a:picLocks noGrp="1" noChangeAspect="1"/>
          </p:cNvPicPr>
          <p:nvPr>
            <p:ph idx="1"/>
          </p:nvPr>
        </p:nvPicPr>
        <p:blipFill>
          <a:blip r:embed="rId3">
            <a:extLst>
              <a:ext uri="{28A0092B-C50C-407E-A947-70E740481C1C}">
                <a14:useLocalDpi xmlns:a14="http://schemas.microsoft.com/office/drawing/2010/main" val="0"/>
              </a:ext>
            </a:extLst>
          </a:blip>
          <a:srcRect l="-109025" r="-109025"/>
          <a:stretch>
            <a:fillRect/>
          </a:stretch>
        </p:blipFill>
        <p:spPr>
          <a:xfrm>
            <a:off x="2902859" y="1600200"/>
            <a:ext cx="10428514" cy="4525963"/>
          </a:xfrm>
        </p:spPr>
      </p:pic>
      <p:pic>
        <p:nvPicPr>
          <p:cNvPr id="8" name="Picture 7">
            <a:extLst>
              <a:ext uri="{FF2B5EF4-FFF2-40B4-BE49-F238E27FC236}">
                <a16:creationId xmlns:a16="http://schemas.microsoft.com/office/drawing/2014/main" id="{5176369A-A057-1441-86E8-D0529A66C53E}"/>
              </a:ext>
            </a:extLst>
          </p:cNvPr>
          <p:cNvPicPr>
            <a:picLocks noChangeAspect="1"/>
          </p:cNvPicPr>
          <p:nvPr/>
        </p:nvPicPr>
        <p:blipFill>
          <a:blip r:embed="rId4">
            <a:duotone>
              <a:prstClr val="black"/>
              <a:schemeClr val="accent6">
                <a:tint val="45000"/>
                <a:satMod val="400000"/>
              </a:schemeClr>
            </a:duotone>
          </a:blip>
          <a:stretch>
            <a:fillRect/>
          </a:stretch>
        </p:blipFill>
        <p:spPr>
          <a:xfrm>
            <a:off x="4126845" y="6246697"/>
            <a:ext cx="3493155" cy="611302"/>
          </a:xfrm>
          <a:prstGeom prst="rect">
            <a:avLst/>
          </a:prstGeom>
          <a:solidFill>
            <a:schemeClr val="accent5"/>
          </a:solidFill>
          <a:effectLst>
            <a:outerShdw blurRad="50800" dist="50800" dir="5400000" algn="ctr" rotWithShape="0">
              <a:srgbClr val="000000"/>
            </a:outerShdw>
          </a:effectLst>
        </p:spPr>
      </p:pic>
    </p:spTree>
    <p:extLst>
      <p:ext uri="{BB962C8B-B14F-4D97-AF65-F5344CB8AC3E}">
        <p14:creationId xmlns:p14="http://schemas.microsoft.com/office/powerpoint/2010/main" val="1055234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SEAGrid Experiment Status</a:t>
            </a:r>
          </a:p>
        </p:txBody>
      </p:sp>
      <p:pic>
        <p:nvPicPr>
          <p:cNvPr id="4" name="Content Placeholder 3" descr="Screen Shot 2016-03-11 at 9.46.06 AM.png"/>
          <p:cNvPicPr>
            <a:picLocks noGrp="1" noChangeAspect="1"/>
          </p:cNvPicPr>
          <p:nvPr>
            <p:ph idx="1"/>
          </p:nvPr>
        </p:nvPicPr>
        <p:blipFill>
          <a:blip r:embed="rId2">
            <a:extLst>
              <a:ext uri="{28A0092B-C50C-407E-A947-70E740481C1C}">
                <a14:useLocalDpi xmlns:a14="http://schemas.microsoft.com/office/drawing/2010/main" val="0"/>
              </a:ext>
            </a:extLst>
          </a:blip>
          <a:srcRect l="-77518" r="-77518"/>
          <a:stretch>
            <a:fillRect/>
          </a:stretch>
        </p:blipFill>
        <p:spPr>
          <a:xfrm>
            <a:off x="635001" y="1600201"/>
            <a:ext cx="11121570" cy="4822371"/>
          </a:xfrm>
        </p:spPr>
      </p:pic>
      <p:pic>
        <p:nvPicPr>
          <p:cNvPr id="6" name="Picture 5">
            <a:extLst>
              <a:ext uri="{FF2B5EF4-FFF2-40B4-BE49-F238E27FC236}">
                <a16:creationId xmlns:a16="http://schemas.microsoft.com/office/drawing/2014/main" id="{0AC6A7F2-F982-944C-AA7B-68123A2D1AF3}"/>
              </a:ext>
            </a:extLst>
          </p:cNvPr>
          <p:cNvPicPr>
            <a:picLocks noChangeAspect="1"/>
          </p:cNvPicPr>
          <p:nvPr/>
        </p:nvPicPr>
        <p:blipFill>
          <a:blip r:embed="rId3">
            <a:duotone>
              <a:prstClr val="black"/>
              <a:schemeClr val="accent6">
                <a:tint val="45000"/>
                <a:satMod val="400000"/>
              </a:schemeClr>
            </a:duotone>
          </a:blip>
          <a:stretch>
            <a:fillRect/>
          </a:stretch>
        </p:blipFill>
        <p:spPr>
          <a:xfrm>
            <a:off x="4126845" y="6246697"/>
            <a:ext cx="3493155" cy="611302"/>
          </a:xfrm>
          <a:prstGeom prst="rect">
            <a:avLst/>
          </a:prstGeom>
          <a:solidFill>
            <a:schemeClr val="accent5"/>
          </a:solidFill>
          <a:effectLst>
            <a:outerShdw blurRad="50800" dist="50800" dir="5400000" algn="ctr" rotWithShape="0">
              <a:srgbClr val="000000"/>
            </a:outerShdw>
          </a:effectLst>
        </p:spPr>
      </p:pic>
    </p:spTree>
    <p:extLst>
      <p:ext uri="{BB962C8B-B14F-4D97-AF65-F5344CB8AC3E}">
        <p14:creationId xmlns:p14="http://schemas.microsoft.com/office/powerpoint/2010/main" val="2623331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031" y="298723"/>
            <a:ext cx="10925416" cy="1506631"/>
          </a:xfrm>
        </p:spPr>
        <p:txBody>
          <a:bodyPr/>
          <a:lstStyle/>
          <a:p>
            <a:r>
              <a:rPr lang="en-US" dirty="0"/>
              <a:t>Science Gateways  </a:t>
            </a:r>
          </a:p>
        </p:txBody>
      </p:sp>
      <p:sp>
        <p:nvSpPr>
          <p:cNvPr id="3" name="Text Placeholder 2"/>
          <p:cNvSpPr>
            <a:spLocks noGrp="1"/>
          </p:cNvSpPr>
          <p:nvPr>
            <p:ph type="body" idx="1"/>
          </p:nvPr>
        </p:nvSpPr>
        <p:spPr>
          <a:xfrm>
            <a:off x="620835" y="2250831"/>
            <a:ext cx="10515600" cy="3751384"/>
          </a:xfrm>
        </p:spPr>
        <p:txBody>
          <a:bodyPr/>
          <a:lstStyle/>
          <a:p>
            <a:r>
              <a:rPr lang="en-US" sz="3600" b="1" dirty="0"/>
              <a:t>Web interfaces and middleware for integrating distributed computing, automating expertise, controlling access, managing results, and speeding up your critical computational workflows</a:t>
            </a:r>
          </a:p>
          <a:p>
            <a:endParaRPr lang="en-US" sz="3600" b="1" dirty="0"/>
          </a:p>
          <a:p>
            <a:endParaRPr lang="en-US" sz="3600" b="1" dirty="0"/>
          </a:p>
          <a:p>
            <a:endParaRPr lang="en-US" sz="3600" b="1" dirty="0"/>
          </a:p>
        </p:txBody>
      </p:sp>
      <p:sp>
        <p:nvSpPr>
          <p:cNvPr id="4" name="TextBox 3"/>
          <p:cNvSpPr txBox="1"/>
          <p:nvPr/>
        </p:nvSpPr>
        <p:spPr>
          <a:xfrm>
            <a:off x="5205046" y="4196862"/>
            <a:ext cx="184731" cy="369332"/>
          </a:xfrm>
          <a:prstGeom prst="rect">
            <a:avLst/>
          </a:prstGeom>
          <a:noFill/>
        </p:spPr>
        <p:txBody>
          <a:bodyPr wrap="none" rtlCol="0">
            <a:spAutoFit/>
          </a:bodyPr>
          <a:lstStyle/>
          <a:p>
            <a:endParaRPr lang="en-US" dirty="0"/>
          </a:p>
        </p:txBody>
      </p:sp>
      <p:pic>
        <p:nvPicPr>
          <p:cNvPr id="7" name="Picture 6">
            <a:extLst>
              <a:ext uri="{FF2B5EF4-FFF2-40B4-BE49-F238E27FC236}">
                <a16:creationId xmlns:a16="http://schemas.microsoft.com/office/drawing/2014/main" id="{645100C4-EFFC-6B47-9A93-63855CC9F3B2}"/>
              </a:ext>
            </a:extLst>
          </p:cNvPr>
          <p:cNvPicPr>
            <a:picLocks noChangeAspect="1"/>
          </p:cNvPicPr>
          <p:nvPr/>
        </p:nvPicPr>
        <p:blipFill>
          <a:blip r:embed="rId2">
            <a:duotone>
              <a:prstClr val="black"/>
              <a:schemeClr val="accent6">
                <a:tint val="45000"/>
                <a:satMod val="400000"/>
              </a:schemeClr>
            </a:duotone>
          </a:blip>
          <a:stretch>
            <a:fillRect/>
          </a:stretch>
        </p:blipFill>
        <p:spPr>
          <a:xfrm>
            <a:off x="4126845" y="6246697"/>
            <a:ext cx="3493155" cy="611302"/>
          </a:xfrm>
          <a:prstGeom prst="rect">
            <a:avLst/>
          </a:prstGeom>
          <a:solidFill>
            <a:schemeClr val="accent5"/>
          </a:solidFill>
          <a:effectLst>
            <a:outerShdw blurRad="50800" dist="50800" dir="5400000" algn="ctr" rotWithShape="0">
              <a:srgbClr val="000000"/>
            </a:outerShdw>
          </a:effectLst>
        </p:spPr>
      </p:pic>
    </p:spTree>
    <p:extLst>
      <p:ext uri="{BB962C8B-B14F-4D97-AF65-F5344CB8AC3E}">
        <p14:creationId xmlns:p14="http://schemas.microsoft.com/office/powerpoint/2010/main" val="10329706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05076"/>
          </a:xfrm>
        </p:spPr>
        <p:txBody>
          <a:bodyPr>
            <a:normAutofit fontScale="90000"/>
          </a:bodyPr>
          <a:lstStyle/>
          <a:p>
            <a:r>
              <a:rPr lang="en-US" dirty="0"/>
              <a:t>SEAGrid Admin Experiment Viewer</a:t>
            </a:r>
          </a:p>
        </p:txBody>
      </p:sp>
      <p:pic>
        <p:nvPicPr>
          <p:cNvPr id="7" name="Picture 6">
            <a:extLst>
              <a:ext uri="{FF2B5EF4-FFF2-40B4-BE49-F238E27FC236}">
                <a16:creationId xmlns:a16="http://schemas.microsoft.com/office/drawing/2014/main" id="{E3CD206C-8F3D-6E49-A0E8-92EE3A44505B}"/>
              </a:ext>
            </a:extLst>
          </p:cNvPr>
          <p:cNvPicPr>
            <a:picLocks noChangeAspect="1"/>
          </p:cNvPicPr>
          <p:nvPr/>
        </p:nvPicPr>
        <p:blipFill>
          <a:blip r:embed="rId3">
            <a:duotone>
              <a:prstClr val="black"/>
              <a:schemeClr val="accent6">
                <a:tint val="45000"/>
                <a:satMod val="400000"/>
              </a:schemeClr>
            </a:duotone>
          </a:blip>
          <a:stretch>
            <a:fillRect/>
          </a:stretch>
        </p:blipFill>
        <p:spPr>
          <a:xfrm>
            <a:off x="4126845" y="6246697"/>
            <a:ext cx="3493155" cy="611302"/>
          </a:xfrm>
          <a:prstGeom prst="rect">
            <a:avLst/>
          </a:prstGeom>
          <a:solidFill>
            <a:schemeClr val="accent5"/>
          </a:solidFill>
          <a:effectLst>
            <a:outerShdw blurRad="50800" dist="50800" dir="5400000" algn="ctr" rotWithShape="0">
              <a:srgbClr val="000000"/>
            </a:outerShdw>
          </a:effectLst>
        </p:spPr>
      </p:pic>
      <p:pic>
        <p:nvPicPr>
          <p:cNvPr id="10" name="Picture 9">
            <a:extLst>
              <a:ext uri="{FF2B5EF4-FFF2-40B4-BE49-F238E27FC236}">
                <a16:creationId xmlns:a16="http://schemas.microsoft.com/office/drawing/2014/main" id="{EBFF2314-D6DF-1545-AFC5-3A4FBBFDE86B}"/>
              </a:ext>
            </a:extLst>
          </p:cNvPr>
          <p:cNvPicPr>
            <a:picLocks noChangeAspect="1"/>
          </p:cNvPicPr>
          <p:nvPr/>
        </p:nvPicPr>
        <p:blipFill>
          <a:blip r:embed="rId4"/>
          <a:stretch>
            <a:fillRect/>
          </a:stretch>
        </p:blipFill>
        <p:spPr>
          <a:xfrm>
            <a:off x="3397107" y="1439571"/>
            <a:ext cx="4456357" cy="4807126"/>
          </a:xfrm>
          <a:prstGeom prst="rect">
            <a:avLst/>
          </a:prstGeom>
        </p:spPr>
      </p:pic>
    </p:spTree>
    <p:extLst>
      <p:ext uri="{BB962C8B-B14F-4D97-AF65-F5344CB8AC3E}">
        <p14:creationId xmlns:p14="http://schemas.microsoft.com/office/powerpoint/2010/main" val="4203918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9891"/>
            <a:ext cx="8229600" cy="487362"/>
          </a:xfrm>
        </p:spPr>
        <p:txBody>
          <a:bodyPr>
            <a:noAutofit/>
          </a:bodyPr>
          <a:lstStyle/>
          <a:p>
            <a:r>
              <a:rPr lang="en-US" sz="3600" dirty="0"/>
              <a:t>SEAGrid Desktop Client    CSD Database Integration </a:t>
            </a:r>
          </a:p>
        </p:txBody>
      </p:sp>
      <p:pic>
        <p:nvPicPr>
          <p:cNvPr id="9" name="Picture 8" descr="Screen Shot 2016-04-21 at 8.57.3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1013069"/>
            <a:ext cx="5956300" cy="1346200"/>
          </a:xfrm>
          <a:prstGeom prst="rect">
            <a:avLst/>
          </a:prstGeom>
        </p:spPr>
      </p:pic>
      <p:pic>
        <p:nvPicPr>
          <p:cNvPr id="4" name="Picture 3" descr="Screen Shot 2016-04-21 at 8.51.5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2013464"/>
            <a:ext cx="6244492" cy="4678183"/>
          </a:xfrm>
          <a:prstGeom prst="rect">
            <a:avLst/>
          </a:prstGeom>
        </p:spPr>
      </p:pic>
      <p:pic>
        <p:nvPicPr>
          <p:cNvPr id="5" name="Picture 4" descr="Screen Shot 2016-04-21 at 8.52.5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7662" y="3896012"/>
            <a:ext cx="3470031" cy="2961988"/>
          </a:xfrm>
          <a:prstGeom prst="rect">
            <a:avLst/>
          </a:prstGeom>
        </p:spPr>
      </p:pic>
      <p:pic>
        <p:nvPicPr>
          <p:cNvPr id="6" name="Picture 5" descr="Screen Shot 2016-04-21 at 8.44.5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7539" y="3712155"/>
            <a:ext cx="4396154" cy="3105915"/>
          </a:xfrm>
          <a:prstGeom prst="rect">
            <a:avLst/>
          </a:prstGeom>
        </p:spPr>
      </p:pic>
    </p:spTree>
    <p:extLst>
      <p:ext uri="{BB962C8B-B14F-4D97-AF65-F5344CB8AC3E}">
        <p14:creationId xmlns:p14="http://schemas.microsoft.com/office/powerpoint/2010/main" val="1115894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585054"/>
          </a:xfrm>
        </p:spPr>
        <p:txBody>
          <a:bodyPr>
            <a:noAutofit/>
          </a:bodyPr>
          <a:lstStyle/>
          <a:p>
            <a:r>
              <a:rPr lang="en-US" sz="3200" dirty="0"/>
              <a:t>SEAGrid Desktop Client</a:t>
            </a:r>
            <a:br>
              <a:rPr lang="en-US" sz="3200" dirty="0"/>
            </a:br>
            <a:r>
              <a:rPr lang="en-US" sz="3200" dirty="0"/>
              <a:t>Storage Browser</a:t>
            </a:r>
          </a:p>
        </p:txBody>
      </p:sp>
      <p:pic>
        <p:nvPicPr>
          <p:cNvPr id="4" name="Content Placeholder 3" descr="Screen Shot 2016-04-21 at 8.50.00 PM.png"/>
          <p:cNvPicPr>
            <a:picLocks noGrp="1" noChangeAspect="1"/>
          </p:cNvPicPr>
          <p:nvPr>
            <p:ph idx="1"/>
          </p:nvPr>
        </p:nvPicPr>
        <p:blipFill>
          <a:blip r:embed="rId2">
            <a:extLst>
              <a:ext uri="{28A0092B-C50C-407E-A947-70E740481C1C}">
                <a14:useLocalDpi xmlns:a14="http://schemas.microsoft.com/office/drawing/2010/main" val="0"/>
              </a:ext>
            </a:extLst>
          </a:blip>
          <a:srcRect t="8071" b="8071"/>
          <a:stretch>
            <a:fillRect/>
          </a:stretch>
        </p:blipFill>
        <p:spPr/>
      </p:pic>
      <p:pic>
        <p:nvPicPr>
          <p:cNvPr id="6" name="Picture 5">
            <a:extLst>
              <a:ext uri="{FF2B5EF4-FFF2-40B4-BE49-F238E27FC236}">
                <a16:creationId xmlns:a16="http://schemas.microsoft.com/office/drawing/2014/main" id="{3507E6CF-5C5D-544D-B87B-EEF439A3D5FE}"/>
              </a:ext>
            </a:extLst>
          </p:cNvPr>
          <p:cNvPicPr>
            <a:picLocks noChangeAspect="1"/>
          </p:cNvPicPr>
          <p:nvPr/>
        </p:nvPicPr>
        <p:blipFill>
          <a:blip r:embed="rId3">
            <a:duotone>
              <a:prstClr val="black"/>
              <a:schemeClr val="accent6">
                <a:tint val="45000"/>
                <a:satMod val="400000"/>
              </a:schemeClr>
            </a:duotone>
          </a:blip>
          <a:stretch>
            <a:fillRect/>
          </a:stretch>
        </p:blipFill>
        <p:spPr>
          <a:xfrm>
            <a:off x="4126845" y="6246697"/>
            <a:ext cx="3493155" cy="611302"/>
          </a:xfrm>
          <a:prstGeom prst="rect">
            <a:avLst/>
          </a:prstGeom>
          <a:solidFill>
            <a:schemeClr val="accent5"/>
          </a:solidFill>
          <a:effectLst>
            <a:outerShdw blurRad="50800" dist="50800" dir="5400000" algn="ctr" rotWithShape="0">
              <a:srgbClr val="000000"/>
            </a:outerShdw>
          </a:effectLst>
        </p:spPr>
      </p:pic>
    </p:spTree>
    <p:extLst>
      <p:ext uri="{BB962C8B-B14F-4D97-AF65-F5344CB8AC3E}">
        <p14:creationId xmlns:p14="http://schemas.microsoft.com/office/powerpoint/2010/main" val="34429104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81201" y="3410857"/>
            <a:ext cx="8541657" cy="284842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1981201" y="1549401"/>
            <a:ext cx="8541657" cy="1861457"/>
          </a:xfrm>
          <a:prstGeom prst="rect">
            <a:avLst/>
          </a:prstGeom>
          <a:ln>
            <a:solidFill>
              <a:schemeClr val="accent1">
                <a:shade val="95000"/>
                <a:satMod val="105000"/>
                <a:alpha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81200" y="274638"/>
            <a:ext cx="8229600" cy="753306"/>
          </a:xfrm>
        </p:spPr>
        <p:txBody>
          <a:bodyPr>
            <a:normAutofit fontScale="90000"/>
          </a:bodyPr>
          <a:lstStyle/>
          <a:p>
            <a:r>
              <a:rPr lang="en-US" dirty="0"/>
              <a:t>SEAGrid Data Catalog</a:t>
            </a:r>
          </a:p>
        </p:txBody>
      </p:sp>
      <p:pic>
        <p:nvPicPr>
          <p:cNvPr id="5" name="Picture 4" descr="data-catalog-overvie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5160" y="1549400"/>
            <a:ext cx="9162840" cy="5061692"/>
          </a:xfrm>
          <a:prstGeom prst="rect">
            <a:avLst/>
          </a:prstGeom>
        </p:spPr>
      </p:pic>
      <p:pic>
        <p:nvPicPr>
          <p:cNvPr id="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06604" y="5997577"/>
            <a:ext cx="1079897" cy="860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a:extLst>
              <a:ext uri="{FF2B5EF4-FFF2-40B4-BE49-F238E27FC236}">
                <a16:creationId xmlns:a16="http://schemas.microsoft.com/office/drawing/2014/main" id="{1B0614DF-C8AE-6F49-8806-36875D6BD253}"/>
              </a:ext>
            </a:extLst>
          </p:cNvPr>
          <p:cNvPicPr>
            <a:picLocks noChangeAspect="1"/>
          </p:cNvPicPr>
          <p:nvPr/>
        </p:nvPicPr>
        <p:blipFill>
          <a:blip r:embed="rId4">
            <a:duotone>
              <a:prstClr val="black"/>
              <a:schemeClr val="accent6">
                <a:tint val="45000"/>
                <a:satMod val="400000"/>
              </a:schemeClr>
            </a:duotone>
          </a:blip>
          <a:stretch>
            <a:fillRect/>
          </a:stretch>
        </p:blipFill>
        <p:spPr>
          <a:xfrm>
            <a:off x="4126845" y="6246697"/>
            <a:ext cx="3493155" cy="611302"/>
          </a:xfrm>
          <a:prstGeom prst="rect">
            <a:avLst/>
          </a:prstGeom>
          <a:solidFill>
            <a:schemeClr val="accent5"/>
          </a:solidFill>
          <a:effectLst>
            <a:outerShdw blurRad="50800" dist="50800" dir="5400000" algn="ctr" rotWithShape="0">
              <a:srgbClr val="000000"/>
            </a:outerShdw>
          </a:effectLst>
        </p:spPr>
      </p:pic>
    </p:spTree>
    <p:extLst>
      <p:ext uri="{BB962C8B-B14F-4D97-AF65-F5344CB8AC3E}">
        <p14:creationId xmlns:p14="http://schemas.microsoft.com/office/powerpoint/2010/main" val="16547841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05076"/>
          </a:xfrm>
        </p:spPr>
        <p:txBody>
          <a:bodyPr>
            <a:normAutofit fontScale="90000"/>
          </a:bodyPr>
          <a:lstStyle/>
          <a:p>
            <a:r>
              <a:rPr lang="en-US" dirty="0"/>
              <a:t>SEAGrid Data System Architecture</a:t>
            </a:r>
          </a:p>
        </p:txBody>
      </p:sp>
      <p:pic>
        <p:nvPicPr>
          <p:cNvPr id="6" name="Picture 5"/>
          <p:cNvPicPr>
            <a:picLocks noChangeAspect="1"/>
          </p:cNvPicPr>
          <p:nvPr/>
        </p:nvPicPr>
        <p:blipFill>
          <a:blip r:embed="rId2"/>
          <a:stretch>
            <a:fillRect/>
          </a:stretch>
        </p:blipFill>
        <p:spPr>
          <a:xfrm>
            <a:off x="1524000" y="1166586"/>
            <a:ext cx="9144000" cy="5334924"/>
          </a:xfrm>
          <a:prstGeom prst="rect">
            <a:avLst/>
          </a:prstGeom>
        </p:spPr>
      </p:pic>
      <p:pic>
        <p:nvPicPr>
          <p:cNvPr id="5" name="Picture 4">
            <a:extLst>
              <a:ext uri="{FF2B5EF4-FFF2-40B4-BE49-F238E27FC236}">
                <a16:creationId xmlns:a16="http://schemas.microsoft.com/office/drawing/2014/main" id="{862A849C-1847-144D-AA34-3D4FAE6E2778}"/>
              </a:ext>
            </a:extLst>
          </p:cNvPr>
          <p:cNvPicPr>
            <a:picLocks noChangeAspect="1"/>
          </p:cNvPicPr>
          <p:nvPr/>
        </p:nvPicPr>
        <p:blipFill>
          <a:blip r:embed="rId3">
            <a:duotone>
              <a:prstClr val="black"/>
              <a:schemeClr val="accent6">
                <a:tint val="45000"/>
                <a:satMod val="400000"/>
              </a:schemeClr>
            </a:duotone>
          </a:blip>
          <a:stretch>
            <a:fillRect/>
          </a:stretch>
        </p:blipFill>
        <p:spPr>
          <a:xfrm>
            <a:off x="4126845" y="6246697"/>
            <a:ext cx="3493155" cy="611302"/>
          </a:xfrm>
          <a:prstGeom prst="rect">
            <a:avLst/>
          </a:prstGeom>
          <a:solidFill>
            <a:schemeClr val="accent5"/>
          </a:solidFill>
          <a:effectLst>
            <a:outerShdw blurRad="50800" dist="50800" dir="5400000" algn="ctr" rotWithShape="0">
              <a:srgbClr val="000000"/>
            </a:outerShdw>
          </a:effectLst>
        </p:spPr>
      </p:pic>
    </p:spTree>
    <p:extLst>
      <p:ext uri="{BB962C8B-B14F-4D97-AF65-F5344CB8AC3E}">
        <p14:creationId xmlns:p14="http://schemas.microsoft.com/office/powerpoint/2010/main" val="39180648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20676"/>
          </a:xfrm>
        </p:spPr>
        <p:txBody>
          <a:bodyPr>
            <a:normAutofit fontScale="90000"/>
          </a:bodyPr>
          <a:lstStyle/>
          <a:p>
            <a:r>
              <a:rPr lang="en-US" dirty="0"/>
              <a:t>Searching for Cataloged Data</a:t>
            </a:r>
          </a:p>
        </p:txBody>
      </p:sp>
      <p:pic>
        <p:nvPicPr>
          <p:cNvPr id="4" name="Picture 3" descr="Screen Shot 2016-03-10 at 3.55.2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1" y="1203617"/>
            <a:ext cx="8368555" cy="5463067"/>
          </a:xfrm>
          <a:prstGeom prst="rect">
            <a:avLst/>
          </a:prstGeom>
        </p:spPr>
      </p:pic>
      <p:pic>
        <p:nvPicPr>
          <p:cNvPr id="5" name="Picture 4" descr="Screen Shot 2016-03-10 at 3.59.2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6336" y="1203616"/>
            <a:ext cx="1841500" cy="2552700"/>
          </a:xfrm>
          <a:prstGeom prst="rect">
            <a:avLst/>
          </a:prstGeom>
        </p:spPr>
      </p:pic>
    </p:spTree>
    <p:extLst>
      <p:ext uri="{BB962C8B-B14F-4D97-AF65-F5344CB8AC3E}">
        <p14:creationId xmlns:p14="http://schemas.microsoft.com/office/powerpoint/2010/main" val="12457307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7915" y="24784"/>
            <a:ext cx="8229600" cy="516570"/>
          </a:xfrm>
        </p:spPr>
        <p:txBody>
          <a:bodyPr>
            <a:normAutofit fontScale="90000"/>
          </a:bodyPr>
          <a:lstStyle/>
          <a:p>
            <a:r>
              <a:rPr lang="en-US" dirty="0"/>
              <a:t>Output Metadata</a:t>
            </a:r>
          </a:p>
        </p:txBody>
      </p:sp>
      <p:pic>
        <p:nvPicPr>
          <p:cNvPr id="6" name="Picture 5">
            <a:extLst>
              <a:ext uri="{FF2B5EF4-FFF2-40B4-BE49-F238E27FC236}">
                <a16:creationId xmlns:a16="http://schemas.microsoft.com/office/drawing/2014/main" id="{1ECDE13D-AFCF-1C4A-A3D6-93D4CD562F64}"/>
              </a:ext>
            </a:extLst>
          </p:cNvPr>
          <p:cNvPicPr>
            <a:picLocks noChangeAspect="1"/>
          </p:cNvPicPr>
          <p:nvPr/>
        </p:nvPicPr>
        <p:blipFill>
          <a:blip r:embed="rId2"/>
          <a:stretch>
            <a:fillRect/>
          </a:stretch>
        </p:blipFill>
        <p:spPr>
          <a:xfrm>
            <a:off x="604371" y="1083235"/>
            <a:ext cx="3867787" cy="4941047"/>
          </a:xfrm>
          <a:prstGeom prst="rect">
            <a:avLst/>
          </a:prstGeom>
        </p:spPr>
      </p:pic>
      <p:pic>
        <p:nvPicPr>
          <p:cNvPr id="11" name="Picture 10">
            <a:extLst>
              <a:ext uri="{FF2B5EF4-FFF2-40B4-BE49-F238E27FC236}">
                <a16:creationId xmlns:a16="http://schemas.microsoft.com/office/drawing/2014/main" id="{31806B17-07A5-7448-A97F-FFE408B84458}"/>
              </a:ext>
            </a:extLst>
          </p:cNvPr>
          <p:cNvPicPr>
            <a:picLocks noChangeAspect="1"/>
          </p:cNvPicPr>
          <p:nvPr/>
        </p:nvPicPr>
        <p:blipFill>
          <a:blip r:embed="rId3"/>
          <a:stretch>
            <a:fillRect/>
          </a:stretch>
        </p:blipFill>
        <p:spPr>
          <a:xfrm>
            <a:off x="4472158" y="1083235"/>
            <a:ext cx="3022600" cy="5156200"/>
          </a:xfrm>
          <a:prstGeom prst="rect">
            <a:avLst/>
          </a:prstGeom>
        </p:spPr>
      </p:pic>
      <p:pic>
        <p:nvPicPr>
          <p:cNvPr id="13" name="Picture 12">
            <a:extLst>
              <a:ext uri="{FF2B5EF4-FFF2-40B4-BE49-F238E27FC236}">
                <a16:creationId xmlns:a16="http://schemas.microsoft.com/office/drawing/2014/main" id="{437AFF7B-6711-AF44-90BA-2A01052F9F81}"/>
              </a:ext>
            </a:extLst>
          </p:cNvPr>
          <p:cNvPicPr>
            <a:picLocks noChangeAspect="1"/>
          </p:cNvPicPr>
          <p:nvPr/>
        </p:nvPicPr>
        <p:blipFill>
          <a:blip r:embed="rId4"/>
          <a:stretch>
            <a:fillRect/>
          </a:stretch>
        </p:blipFill>
        <p:spPr>
          <a:xfrm>
            <a:off x="7512687" y="283069"/>
            <a:ext cx="3175000" cy="6299200"/>
          </a:xfrm>
          <a:prstGeom prst="rect">
            <a:avLst/>
          </a:prstGeom>
        </p:spPr>
      </p:pic>
      <p:pic>
        <p:nvPicPr>
          <p:cNvPr id="14" name="Picture 13">
            <a:extLst>
              <a:ext uri="{FF2B5EF4-FFF2-40B4-BE49-F238E27FC236}">
                <a16:creationId xmlns:a16="http://schemas.microsoft.com/office/drawing/2014/main" id="{6BA2F9FE-BF8E-204D-8BBF-8180D0FF0DE3}"/>
              </a:ext>
            </a:extLst>
          </p:cNvPr>
          <p:cNvPicPr>
            <a:picLocks noChangeAspect="1"/>
          </p:cNvPicPr>
          <p:nvPr/>
        </p:nvPicPr>
        <p:blipFill>
          <a:blip r:embed="rId5">
            <a:duotone>
              <a:prstClr val="black"/>
              <a:schemeClr val="accent6">
                <a:tint val="45000"/>
                <a:satMod val="400000"/>
              </a:schemeClr>
            </a:duotone>
          </a:blip>
          <a:stretch>
            <a:fillRect/>
          </a:stretch>
        </p:blipFill>
        <p:spPr>
          <a:xfrm>
            <a:off x="4126845" y="6246697"/>
            <a:ext cx="3493155" cy="611302"/>
          </a:xfrm>
          <a:prstGeom prst="rect">
            <a:avLst/>
          </a:prstGeom>
          <a:solidFill>
            <a:schemeClr val="accent5"/>
          </a:solidFill>
          <a:effectLst>
            <a:outerShdw blurRad="50800" dist="50800" dir="5400000" algn="ctr" rotWithShape="0">
              <a:srgbClr val="000000"/>
            </a:outerShdw>
          </a:effectLst>
        </p:spPr>
      </p:pic>
    </p:spTree>
    <p:extLst>
      <p:ext uri="{BB962C8B-B14F-4D97-AF65-F5344CB8AC3E}">
        <p14:creationId xmlns:p14="http://schemas.microsoft.com/office/powerpoint/2010/main" val="38715564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Real Science with Science Gateways</a:t>
            </a:r>
          </a:p>
        </p:txBody>
      </p:sp>
      <p:pic>
        <p:nvPicPr>
          <p:cNvPr id="5" name="Picture 4">
            <a:extLst>
              <a:ext uri="{FF2B5EF4-FFF2-40B4-BE49-F238E27FC236}">
                <a16:creationId xmlns:a16="http://schemas.microsoft.com/office/drawing/2014/main" id="{12EE1454-A5B3-0D43-AE99-2FFA43E15C5B}"/>
              </a:ext>
            </a:extLst>
          </p:cNvPr>
          <p:cNvPicPr>
            <a:picLocks noChangeAspect="1"/>
          </p:cNvPicPr>
          <p:nvPr/>
        </p:nvPicPr>
        <p:blipFill>
          <a:blip r:embed="rId2">
            <a:duotone>
              <a:prstClr val="black"/>
              <a:schemeClr val="accent6">
                <a:tint val="45000"/>
                <a:satMod val="400000"/>
              </a:schemeClr>
            </a:duotone>
          </a:blip>
          <a:stretch>
            <a:fillRect/>
          </a:stretch>
        </p:blipFill>
        <p:spPr>
          <a:xfrm>
            <a:off x="4126845" y="6246697"/>
            <a:ext cx="3493155" cy="611302"/>
          </a:xfrm>
          <a:prstGeom prst="rect">
            <a:avLst/>
          </a:prstGeom>
          <a:solidFill>
            <a:schemeClr val="accent5"/>
          </a:solidFill>
          <a:effectLst>
            <a:outerShdw blurRad="50800" dist="50800" dir="5400000" algn="ctr" rotWithShape="0">
              <a:srgbClr val="000000"/>
            </a:outerShdw>
          </a:effectLst>
        </p:spPr>
      </p:pic>
    </p:spTree>
    <p:extLst>
      <p:ext uri="{BB962C8B-B14F-4D97-AF65-F5344CB8AC3E}">
        <p14:creationId xmlns:p14="http://schemas.microsoft.com/office/powerpoint/2010/main" val="16038259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0409" y="-79634"/>
            <a:ext cx="8229600" cy="558212"/>
          </a:xfrm>
        </p:spPr>
        <p:txBody>
          <a:bodyPr>
            <a:normAutofit fontScale="90000"/>
          </a:bodyPr>
          <a:lstStyle/>
          <a:p>
            <a:r>
              <a:rPr lang="en-US" dirty="0"/>
              <a:t>Biomineralization</a:t>
            </a:r>
          </a:p>
        </p:txBody>
      </p:sp>
      <p:pic>
        <p:nvPicPr>
          <p:cNvPr id="4" name="Picture 3" descr="http://www.geokem.co.nz/scaling.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24001" y="1008795"/>
            <a:ext cx="6052967" cy="1938451"/>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http://www.dynamic-descaler.com/images/Ford_Motor-_Before.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576968" y="903593"/>
            <a:ext cx="2724869" cy="2043652"/>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descr="http://wwx.inhs.illinois.edu/files/8013/6184/5729/boat-load-o-clams.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541533" y="3575344"/>
            <a:ext cx="3122596" cy="200523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descr="http://assets.inhabitat.com/wp-content/blogs.dir/1/files/2013/02/sea-urchin-carbon-capture.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859598" y="3575344"/>
            <a:ext cx="2673643" cy="2005232"/>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http://www.rsc.org/chemistryworld/sites/default/files/upload/mother-of-pearl_shutterstock_105186932_3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03406" y="3575344"/>
            <a:ext cx="2755891" cy="206691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1848414" y="5640758"/>
            <a:ext cx="7764853" cy="369332"/>
          </a:xfrm>
          <a:prstGeom prst="rect">
            <a:avLst/>
          </a:prstGeom>
        </p:spPr>
        <p:txBody>
          <a:bodyPr wrap="square">
            <a:spAutoFit/>
          </a:bodyPr>
          <a:lstStyle/>
          <a:p>
            <a:r>
              <a:rPr lang="en-US" dirty="0"/>
              <a:t>CaCO</a:t>
            </a:r>
            <a:r>
              <a:rPr lang="en-US" baseline="-25000" dirty="0"/>
              <a:t>3  </a:t>
            </a:r>
            <a:r>
              <a:rPr lang="en-US" dirty="0"/>
              <a:t>enables: Tough structures Self-healing and Growth</a:t>
            </a:r>
          </a:p>
        </p:txBody>
      </p:sp>
      <p:sp>
        <p:nvSpPr>
          <p:cNvPr id="12" name="Rectangle 11"/>
          <p:cNvSpPr/>
          <p:nvPr/>
        </p:nvSpPr>
        <p:spPr>
          <a:xfrm>
            <a:off x="1565634" y="3059668"/>
            <a:ext cx="9102366" cy="369332"/>
          </a:xfrm>
          <a:prstGeom prst="rect">
            <a:avLst/>
          </a:prstGeom>
        </p:spPr>
        <p:txBody>
          <a:bodyPr wrap="square">
            <a:spAutoFit/>
          </a:bodyPr>
          <a:lstStyle/>
          <a:p>
            <a:r>
              <a:rPr lang="en-US" dirty="0"/>
              <a:t>Calcium Carbonate in Industrial Processes: Pipe scaling and Heat exchanger fouling    </a:t>
            </a:r>
          </a:p>
        </p:txBody>
      </p:sp>
      <p:pic>
        <p:nvPicPr>
          <p:cNvPr id="14" name="Picture 13">
            <a:extLst>
              <a:ext uri="{FF2B5EF4-FFF2-40B4-BE49-F238E27FC236}">
                <a16:creationId xmlns:a16="http://schemas.microsoft.com/office/drawing/2014/main" id="{E562C2F5-CCE0-C248-B33B-F49719635DD1}"/>
              </a:ext>
            </a:extLst>
          </p:cNvPr>
          <p:cNvPicPr>
            <a:picLocks noChangeAspect="1"/>
          </p:cNvPicPr>
          <p:nvPr/>
        </p:nvPicPr>
        <p:blipFill>
          <a:blip r:embed="rId7">
            <a:duotone>
              <a:prstClr val="black"/>
              <a:schemeClr val="accent6">
                <a:tint val="45000"/>
                <a:satMod val="400000"/>
              </a:schemeClr>
            </a:duotone>
          </a:blip>
          <a:stretch>
            <a:fillRect/>
          </a:stretch>
        </p:blipFill>
        <p:spPr>
          <a:xfrm>
            <a:off x="4126845" y="6246697"/>
            <a:ext cx="3493155" cy="611302"/>
          </a:xfrm>
          <a:prstGeom prst="rect">
            <a:avLst/>
          </a:prstGeom>
          <a:solidFill>
            <a:schemeClr val="accent5"/>
          </a:solidFill>
          <a:effectLst>
            <a:outerShdw blurRad="50800" dist="50800" dir="5400000" algn="ctr" rotWithShape="0">
              <a:srgbClr val="000000"/>
            </a:outerShdw>
          </a:effectLst>
        </p:spPr>
      </p:pic>
    </p:spTree>
    <p:extLst>
      <p:ext uri="{BB962C8B-B14F-4D97-AF65-F5344CB8AC3E}">
        <p14:creationId xmlns:p14="http://schemas.microsoft.com/office/powerpoint/2010/main" val="11345139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981200" y="228601"/>
            <a:ext cx="8534400" cy="1828800"/>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spcBef>
                <a:spcPts val="0"/>
              </a:spcBef>
              <a:buFont typeface="Arial" panose="020B0604020202020204" pitchFamily="34" charset="0"/>
              <a:buNone/>
            </a:pPr>
            <a:r>
              <a:rPr lang="en-US" sz="2400" dirty="0">
                <a:solidFill>
                  <a:srgbClr val="898989"/>
                </a:solidFill>
                <a:latin typeface="Montserrat"/>
                <a:ea typeface="Montserrat"/>
                <a:cs typeface="Montserrat"/>
              </a:rPr>
              <a:t>What is the chemistry of hydrated calcium carbonate?</a:t>
            </a:r>
          </a:p>
          <a:p>
            <a:pPr>
              <a:spcBef>
                <a:spcPts val="0"/>
              </a:spcBef>
            </a:pPr>
            <a:r>
              <a:rPr lang="en-US" sz="2400" dirty="0">
                <a:solidFill>
                  <a:srgbClr val="898989"/>
                </a:solidFill>
                <a:latin typeface="Montserrat"/>
                <a:ea typeface="Montserrat"/>
                <a:cs typeface="Montserrat"/>
              </a:rPr>
              <a:t>Bio-mineralization of skeletons and shells</a:t>
            </a:r>
          </a:p>
          <a:p>
            <a:pPr>
              <a:spcBef>
                <a:spcPts val="0"/>
              </a:spcBef>
            </a:pPr>
            <a:r>
              <a:rPr lang="en-US" sz="2400" dirty="0">
                <a:solidFill>
                  <a:srgbClr val="898989"/>
                </a:solidFill>
                <a:latin typeface="Montserrat"/>
                <a:ea typeface="Montserrat"/>
                <a:cs typeface="Montserrat"/>
              </a:rPr>
              <a:t>Geological C02 sequestration</a:t>
            </a:r>
          </a:p>
          <a:p>
            <a:pPr>
              <a:spcBef>
                <a:spcPts val="0"/>
              </a:spcBef>
            </a:pPr>
            <a:r>
              <a:rPr lang="en-US" sz="2400" dirty="0">
                <a:solidFill>
                  <a:srgbClr val="898989"/>
                </a:solidFill>
                <a:latin typeface="Montserrat"/>
                <a:ea typeface="Montserrat"/>
                <a:cs typeface="Montserrat"/>
              </a:rPr>
              <a:t>Cleanup of contaminated environments</a:t>
            </a:r>
          </a:p>
          <a:p>
            <a:pPr marL="0" indent="0" algn="ctr">
              <a:buFont typeface="Arial" panose="020B0604020202020204" pitchFamily="34" charset="0"/>
              <a:buNone/>
            </a:pPr>
            <a:endParaRPr lang="en-US" sz="2400" dirty="0">
              <a:solidFill>
                <a:srgbClr val="EEECE1"/>
              </a:solidFill>
            </a:endParaRPr>
          </a:p>
        </p:txBody>
      </p:sp>
      <p:pic>
        <p:nvPicPr>
          <p:cNvPr id="5" name="Picture 4"/>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324600" y="2540709"/>
            <a:ext cx="3200400" cy="3105427"/>
          </a:xfrm>
          <a:prstGeom prst="rect">
            <a:avLst/>
          </a:prstGeom>
          <a:noFill/>
          <a:ln>
            <a:noFill/>
          </a:ln>
        </p:spPr>
      </p:pic>
      <p:sp>
        <p:nvSpPr>
          <p:cNvPr id="6" name="Right Arrow 5"/>
          <p:cNvSpPr/>
          <p:nvPr/>
        </p:nvSpPr>
        <p:spPr>
          <a:xfrm>
            <a:off x="4953001" y="3766637"/>
            <a:ext cx="1252091" cy="3764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7" name="TextBox 6"/>
          <p:cNvSpPr txBox="1"/>
          <p:nvPr/>
        </p:nvSpPr>
        <p:spPr>
          <a:xfrm>
            <a:off x="2819401" y="5843212"/>
            <a:ext cx="1719734" cy="369332"/>
          </a:xfrm>
          <a:prstGeom prst="rect">
            <a:avLst/>
          </a:prstGeom>
          <a:noFill/>
        </p:spPr>
        <p:txBody>
          <a:bodyPr wrap="square" rtlCol="0">
            <a:spAutoFit/>
          </a:bodyPr>
          <a:lstStyle/>
          <a:p>
            <a:pPr defTabSz="914400"/>
            <a:r>
              <a:rPr lang="en-US" dirty="0">
                <a:solidFill>
                  <a:prstClr val="black"/>
                </a:solidFill>
              </a:rPr>
              <a:t>CaCO3.1H2O</a:t>
            </a:r>
          </a:p>
        </p:txBody>
      </p:sp>
      <p:sp>
        <p:nvSpPr>
          <p:cNvPr id="8" name="TextBox 7"/>
          <p:cNvSpPr txBox="1"/>
          <p:nvPr/>
        </p:nvSpPr>
        <p:spPr>
          <a:xfrm>
            <a:off x="7391401" y="5843212"/>
            <a:ext cx="1719734" cy="369332"/>
          </a:xfrm>
          <a:prstGeom prst="rect">
            <a:avLst/>
          </a:prstGeom>
          <a:noFill/>
        </p:spPr>
        <p:txBody>
          <a:bodyPr wrap="square" rtlCol="0">
            <a:spAutoFit/>
          </a:bodyPr>
          <a:lstStyle/>
          <a:p>
            <a:pPr defTabSz="914400"/>
            <a:r>
              <a:rPr lang="en-US" dirty="0">
                <a:solidFill>
                  <a:prstClr val="black"/>
                </a:solidFill>
              </a:rPr>
              <a:t>CaCO3.12H2O</a:t>
            </a:r>
          </a:p>
        </p:txBody>
      </p:sp>
      <p:pic>
        <p:nvPicPr>
          <p:cNvPr id="9" name="Picture 8"/>
          <p:cNvPicPr>
            <a:picLocks noChangeAspect="1"/>
          </p:cNvPicPr>
          <p:nvPr/>
        </p:nvPicPr>
        <p:blipFill>
          <a:blip r:embed="rId3"/>
          <a:stretch>
            <a:fillRect/>
          </a:stretch>
        </p:blipFill>
        <p:spPr>
          <a:xfrm>
            <a:off x="1905001" y="2895600"/>
            <a:ext cx="2586923" cy="2826736"/>
          </a:xfrm>
          <a:prstGeom prst="rect">
            <a:avLst/>
          </a:prstGeom>
        </p:spPr>
      </p:pic>
      <p:sp>
        <p:nvSpPr>
          <p:cNvPr id="10" name="TextBox 9"/>
          <p:cNvSpPr txBox="1"/>
          <p:nvPr/>
        </p:nvSpPr>
        <p:spPr>
          <a:xfrm>
            <a:off x="3810002" y="2450068"/>
            <a:ext cx="4495799" cy="369332"/>
          </a:xfrm>
          <a:prstGeom prst="rect">
            <a:avLst/>
          </a:prstGeom>
          <a:noFill/>
        </p:spPr>
        <p:txBody>
          <a:bodyPr wrap="square" rtlCol="0">
            <a:spAutoFit/>
          </a:bodyPr>
          <a:lstStyle/>
          <a:p>
            <a:pPr defTabSz="914400"/>
            <a:r>
              <a:rPr lang="en-US" dirty="0">
                <a:solidFill>
                  <a:prstClr val="black"/>
                </a:solidFill>
              </a:rPr>
              <a:t>Lopez-Berganza, et al. </a:t>
            </a:r>
            <a:r>
              <a:rPr lang="en-US" i="1" dirty="0">
                <a:solidFill>
                  <a:prstClr val="black"/>
                </a:solidFill>
              </a:rPr>
              <a:t>J Phys. Chem. A</a:t>
            </a:r>
            <a:r>
              <a:rPr lang="en-US" dirty="0">
                <a:solidFill>
                  <a:prstClr val="black"/>
                </a:solidFill>
              </a:rPr>
              <a:t>(2015)</a:t>
            </a:r>
          </a:p>
        </p:txBody>
      </p:sp>
      <p:pic>
        <p:nvPicPr>
          <p:cNvPr id="11" name="Picture 10">
            <a:extLst>
              <a:ext uri="{FF2B5EF4-FFF2-40B4-BE49-F238E27FC236}">
                <a16:creationId xmlns:a16="http://schemas.microsoft.com/office/drawing/2014/main" id="{3DEDAE80-883E-AF40-84D7-DC5198C08105}"/>
              </a:ext>
            </a:extLst>
          </p:cNvPr>
          <p:cNvPicPr>
            <a:picLocks noChangeAspect="1"/>
          </p:cNvPicPr>
          <p:nvPr/>
        </p:nvPicPr>
        <p:blipFill>
          <a:blip r:embed="rId4">
            <a:duotone>
              <a:prstClr val="black"/>
              <a:schemeClr val="accent6">
                <a:tint val="45000"/>
                <a:satMod val="400000"/>
              </a:schemeClr>
            </a:duotone>
          </a:blip>
          <a:stretch>
            <a:fillRect/>
          </a:stretch>
        </p:blipFill>
        <p:spPr>
          <a:xfrm>
            <a:off x="3717365" y="5969000"/>
            <a:ext cx="5080000" cy="889000"/>
          </a:xfrm>
          <a:prstGeom prst="rect">
            <a:avLst/>
          </a:prstGeom>
          <a:solidFill>
            <a:schemeClr val="accent5"/>
          </a:solidFill>
          <a:effectLst>
            <a:outerShdw blurRad="50800" dist="50800" dir="5400000" algn="ctr" rotWithShape="0">
              <a:srgbClr val="000000"/>
            </a:outerShdw>
          </a:effectLst>
        </p:spPr>
      </p:pic>
    </p:spTree>
    <p:extLst>
      <p:ext uri="{BB962C8B-B14F-4D97-AF65-F5344CB8AC3E}">
        <p14:creationId xmlns:p14="http://schemas.microsoft.com/office/powerpoint/2010/main" val="683401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Technology Adoption Choices</a:t>
            </a:r>
          </a:p>
        </p:txBody>
      </p:sp>
      <p:sp>
        <p:nvSpPr>
          <p:cNvPr id="4"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6" name="Picture 14" descr="Macintosh HD:Users:Winona:Desktop:Messages Image(3984601873).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689" y="1575762"/>
            <a:ext cx="5721267" cy="438716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0" y="2628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3044" y="1584574"/>
            <a:ext cx="5721267" cy="43783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48343D7-937F-A942-8ADF-7A5CD442AA30}"/>
              </a:ext>
            </a:extLst>
          </p:cNvPr>
          <p:cNvPicPr>
            <a:picLocks noChangeAspect="1"/>
          </p:cNvPicPr>
          <p:nvPr/>
        </p:nvPicPr>
        <p:blipFill>
          <a:blip r:embed="rId5">
            <a:duotone>
              <a:prstClr val="black"/>
              <a:schemeClr val="accent6">
                <a:tint val="45000"/>
                <a:satMod val="400000"/>
              </a:schemeClr>
            </a:duotone>
          </a:blip>
          <a:stretch>
            <a:fillRect/>
          </a:stretch>
        </p:blipFill>
        <p:spPr>
          <a:xfrm>
            <a:off x="4126845" y="6246697"/>
            <a:ext cx="3493155" cy="611302"/>
          </a:xfrm>
          <a:prstGeom prst="rect">
            <a:avLst/>
          </a:prstGeom>
          <a:solidFill>
            <a:schemeClr val="accent5"/>
          </a:solidFill>
          <a:effectLst>
            <a:outerShdw blurRad="50800" dist="50800" dir="5400000" algn="ctr" rotWithShape="0">
              <a:srgbClr val="000000"/>
            </a:outerShdw>
          </a:effectLst>
        </p:spPr>
      </p:pic>
    </p:spTree>
    <p:extLst>
      <p:ext uri="{BB962C8B-B14F-4D97-AF65-F5344CB8AC3E}">
        <p14:creationId xmlns:p14="http://schemas.microsoft.com/office/powerpoint/2010/main" val="15747620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8801" y="1"/>
            <a:ext cx="1876425" cy="657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prstClr val="white"/>
                </a:solidFill>
              </a:rPr>
              <a:t>CaCO</a:t>
            </a:r>
            <a:r>
              <a:rPr lang="en-US" baseline="-25000" dirty="0">
                <a:solidFill>
                  <a:prstClr val="white"/>
                </a:solidFill>
              </a:rPr>
              <a:t>3</a:t>
            </a:r>
            <a:r>
              <a:rPr lang="en-US" dirty="0">
                <a:solidFill>
                  <a:prstClr val="white"/>
                </a:solidFill>
              </a:rPr>
              <a:t>.xH</a:t>
            </a:r>
            <a:r>
              <a:rPr lang="en-US" baseline="-25000" dirty="0">
                <a:solidFill>
                  <a:prstClr val="white"/>
                </a:solidFill>
              </a:rPr>
              <a:t>2</a:t>
            </a:r>
            <a:r>
              <a:rPr lang="en-US" dirty="0">
                <a:solidFill>
                  <a:prstClr val="white"/>
                </a:solidFill>
              </a:rPr>
              <a:t>O Initial guess</a:t>
            </a:r>
          </a:p>
        </p:txBody>
      </p:sp>
      <p:grpSp>
        <p:nvGrpSpPr>
          <p:cNvPr id="3" name="Group 2"/>
          <p:cNvGrpSpPr/>
          <p:nvPr/>
        </p:nvGrpSpPr>
        <p:grpSpPr>
          <a:xfrm>
            <a:off x="3257548" y="1504951"/>
            <a:ext cx="3429000" cy="1704975"/>
            <a:chOff x="1581148" y="2190750"/>
            <a:chExt cx="3429000" cy="1704975"/>
          </a:xfrm>
          <a:solidFill>
            <a:schemeClr val="bg2">
              <a:lumMod val="25000"/>
            </a:schemeClr>
          </a:solidFill>
        </p:grpSpPr>
        <p:sp>
          <p:nvSpPr>
            <p:cNvPr id="4" name="Rectangle 3"/>
            <p:cNvSpPr/>
            <p:nvPr/>
          </p:nvSpPr>
          <p:spPr>
            <a:xfrm>
              <a:off x="1581148" y="2190750"/>
              <a:ext cx="3429000" cy="1704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400"/>
              <a:r>
                <a:rPr lang="en-US" dirty="0">
                  <a:solidFill>
                    <a:prstClr val="white"/>
                  </a:solidFill>
                </a:rPr>
                <a:t>Stampede Supercomputer</a:t>
              </a:r>
            </a:p>
          </p:txBody>
        </p:sp>
        <p:sp>
          <p:nvSpPr>
            <p:cNvPr id="5" name="Rectangle 4"/>
            <p:cNvSpPr/>
            <p:nvPr/>
          </p:nvSpPr>
          <p:spPr>
            <a:xfrm>
              <a:off x="1962147" y="2565083"/>
              <a:ext cx="2714627" cy="1219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600" dirty="0">
                  <a:solidFill>
                    <a:prstClr val="white"/>
                  </a:solidFill>
                </a:rPr>
                <a:t>TINKER </a:t>
              </a:r>
            </a:p>
            <a:p>
              <a:pPr algn="ctr" defTabSz="914400"/>
              <a:r>
                <a:rPr lang="en-US" sz="1600" dirty="0">
                  <a:solidFill>
                    <a:prstClr val="white"/>
                  </a:solidFill>
                </a:rPr>
                <a:t>Monte Carlo Molecular Mechanics</a:t>
              </a:r>
            </a:p>
            <a:p>
              <a:pPr algn="ctr" defTabSz="914400"/>
              <a:r>
                <a:rPr lang="en-US" sz="1600" dirty="0">
                  <a:solidFill>
                    <a:prstClr val="white"/>
                  </a:solidFill>
                </a:rPr>
                <a:t>(Minimize Torsional Energy in &lt;20,000 steps)</a:t>
              </a:r>
            </a:p>
          </p:txBody>
        </p:sp>
      </p:grpSp>
      <p:cxnSp>
        <p:nvCxnSpPr>
          <p:cNvPr id="6" name="Elbow Connector 5"/>
          <p:cNvCxnSpPr/>
          <p:nvPr/>
        </p:nvCxnSpPr>
        <p:spPr>
          <a:xfrm rot="16200000" flipH="1">
            <a:off x="2162175" y="1262064"/>
            <a:ext cx="1700213" cy="490535"/>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7067546" y="1887735"/>
            <a:ext cx="3429000" cy="1306830"/>
            <a:chOff x="1581148" y="2190750"/>
            <a:chExt cx="3429000" cy="1704975"/>
          </a:xfrm>
        </p:grpSpPr>
        <p:sp>
          <p:nvSpPr>
            <p:cNvPr id="8" name="Rectangle 7"/>
            <p:cNvSpPr/>
            <p:nvPr/>
          </p:nvSpPr>
          <p:spPr>
            <a:xfrm>
              <a:off x="1581148" y="2190750"/>
              <a:ext cx="3429000" cy="170497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400"/>
              <a:r>
                <a:rPr lang="en-US" dirty="0">
                  <a:solidFill>
                    <a:prstClr val="white"/>
                  </a:solidFill>
                </a:rPr>
                <a:t>Stampede Supercomputer</a:t>
              </a:r>
            </a:p>
          </p:txBody>
        </p:sp>
        <p:sp>
          <p:nvSpPr>
            <p:cNvPr id="9" name="Rectangle 8"/>
            <p:cNvSpPr/>
            <p:nvPr/>
          </p:nvSpPr>
          <p:spPr>
            <a:xfrm>
              <a:off x="1962147" y="2752446"/>
              <a:ext cx="2714627" cy="10318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600" dirty="0">
                  <a:solidFill>
                    <a:prstClr val="white"/>
                  </a:solidFill>
                </a:rPr>
                <a:t>DFTB+</a:t>
              </a:r>
            </a:p>
            <a:p>
              <a:pPr algn="ctr" defTabSz="914400"/>
              <a:r>
                <a:rPr lang="en-US" sz="1600" dirty="0">
                  <a:solidFill>
                    <a:prstClr val="white"/>
                  </a:solidFill>
                </a:rPr>
                <a:t>Approximate DFT-Based</a:t>
              </a:r>
            </a:p>
          </p:txBody>
        </p:sp>
      </p:grpSp>
      <p:cxnSp>
        <p:nvCxnSpPr>
          <p:cNvPr id="10" name="Elbow Connector 9"/>
          <p:cNvCxnSpPr/>
          <p:nvPr/>
        </p:nvCxnSpPr>
        <p:spPr>
          <a:xfrm rot="16200000" flipH="1">
            <a:off x="6685655" y="-208657"/>
            <a:ext cx="382785" cy="3809998"/>
          </a:xfrm>
          <a:prstGeom prst="bentConnector3">
            <a:avLst>
              <a:gd name="adj1" fmla="val -5972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133976" y="952500"/>
            <a:ext cx="2714625" cy="369332"/>
          </a:xfrm>
          <a:prstGeom prst="rect">
            <a:avLst/>
          </a:prstGeom>
          <a:noFill/>
        </p:spPr>
        <p:txBody>
          <a:bodyPr wrap="square" rtlCol="0">
            <a:spAutoFit/>
          </a:bodyPr>
          <a:lstStyle/>
          <a:p>
            <a:pPr defTabSz="914400"/>
            <a:endParaRPr lang="en-US" dirty="0">
              <a:solidFill>
                <a:prstClr val="black"/>
              </a:solidFill>
            </a:endParaRPr>
          </a:p>
        </p:txBody>
      </p:sp>
      <p:pic>
        <p:nvPicPr>
          <p:cNvPr id="12" name="Picture 4" descr="http://www5.hmc.edu/ITNews/wp-content/uploads/2012/09/XSEDE.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905001" y="5181601"/>
            <a:ext cx="1328383" cy="485053"/>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3" name="Group 12"/>
          <p:cNvGrpSpPr/>
          <p:nvPr/>
        </p:nvGrpSpPr>
        <p:grpSpPr>
          <a:xfrm>
            <a:off x="7067546" y="2661166"/>
            <a:ext cx="3429000" cy="2849945"/>
            <a:chOff x="5391146" y="3346965"/>
            <a:chExt cx="3429000" cy="2849945"/>
          </a:xfrm>
        </p:grpSpPr>
        <p:grpSp>
          <p:nvGrpSpPr>
            <p:cNvPr id="14" name="Group 13"/>
            <p:cNvGrpSpPr/>
            <p:nvPr/>
          </p:nvGrpSpPr>
          <p:grpSpPr>
            <a:xfrm>
              <a:off x="5391146" y="4890080"/>
              <a:ext cx="3429000" cy="1306830"/>
              <a:chOff x="1581148" y="2190750"/>
              <a:chExt cx="3429000" cy="1704975"/>
            </a:xfrm>
          </p:grpSpPr>
          <p:sp>
            <p:nvSpPr>
              <p:cNvPr id="16" name="Rectangle 15"/>
              <p:cNvSpPr/>
              <p:nvPr/>
            </p:nvSpPr>
            <p:spPr>
              <a:xfrm>
                <a:off x="1581148" y="2190750"/>
                <a:ext cx="3429000" cy="170497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400"/>
                <a:r>
                  <a:rPr lang="en-US" dirty="0">
                    <a:solidFill>
                      <a:prstClr val="white"/>
                    </a:solidFill>
                  </a:rPr>
                  <a:t>Comet Supercomputer</a:t>
                </a:r>
              </a:p>
            </p:txBody>
          </p:sp>
          <p:sp>
            <p:nvSpPr>
              <p:cNvPr id="17" name="Rectangle 16"/>
              <p:cNvSpPr/>
              <p:nvPr/>
            </p:nvSpPr>
            <p:spPr>
              <a:xfrm>
                <a:off x="1962147" y="2752446"/>
                <a:ext cx="2714627" cy="10318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600" dirty="0">
                    <a:solidFill>
                      <a:prstClr val="white"/>
                    </a:solidFill>
                  </a:rPr>
                  <a:t>Gaussian09</a:t>
                </a:r>
              </a:p>
              <a:p>
                <a:pPr algn="ctr" defTabSz="914400"/>
                <a:r>
                  <a:rPr lang="en-US" sz="1600" dirty="0">
                    <a:solidFill>
                      <a:prstClr val="white"/>
                    </a:solidFill>
                  </a:rPr>
                  <a:t>Ab initio Quantum Chemistry</a:t>
                </a:r>
              </a:p>
            </p:txBody>
          </p:sp>
        </p:grpSp>
        <p:cxnSp>
          <p:nvCxnSpPr>
            <p:cNvPr id="15" name="Straight Arrow Connector 14"/>
            <p:cNvCxnSpPr/>
            <p:nvPr/>
          </p:nvCxnSpPr>
          <p:spPr>
            <a:xfrm flipH="1">
              <a:off x="7105646" y="3346965"/>
              <a:ext cx="152400" cy="154311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18" name="Rectangle 17"/>
          <p:cNvSpPr/>
          <p:nvPr/>
        </p:nvSpPr>
        <p:spPr>
          <a:xfrm>
            <a:off x="3500436" y="3967108"/>
            <a:ext cx="2990849" cy="1781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prstClr val="white"/>
                </a:solidFill>
              </a:rPr>
              <a:t>-2-3 CaCO3 Equilibrium Structures</a:t>
            </a:r>
          </a:p>
          <a:p>
            <a:pPr algn="ctr" defTabSz="914400"/>
            <a:r>
              <a:rPr lang="en-US" dirty="0">
                <a:solidFill>
                  <a:prstClr val="white"/>
                </a:solidFill>
              </a:rPr>
              <a:t>-Thermochemistry (E,H,G, etc.)</a:t>
            </a:r>
          </a:p>
          <a:p>
            <a:pPr algn="ctr" defTabSz="914400"/>
            <a:r>
              <a:rPr lang="en-US" dirty="0">
                <a:solidFill>
                  <a:prstClr val="white"/>
                </a:solidFill>
              </a:rPr>
              <a:t>-Vibrational Frequencies</a:t>
            </a:r>
          </a:p>
        </p:txBody>
      </p:sp>
      <p:cxnSp>
        <p:nvCxnSpPr>
          <p:cNvPr id="19" name="Straight Arrow Connector 18"/>
          <p:cNvCxnSpPr/>
          <p:nvPr/>
        </p:nvCxnSpPr>
        <p:spPr>
          <a:xfrm flipH="1">
            <a:off x="6491284" y="4857695"/>
            <a:ext cx="747716"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19"/>
          <p:cNvCxnSpPr/>
          <p:nvPr/>
        </p:nvCxnSpPr>
        <p:spPr>
          <a:xfrm rot="10800000">
            <a:off x="2066925" y="1"/>
            <a:ext cx="1585910" cy="4171895"/>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109785" y="3773065"/>
            <a:ext cx="1781175" cy="369332"/>
          </a:xfrm>
          <a:prstGeom prst="rect">
            <a:avLst/>
          </a:prstGeom>
          <a:noFill/>
        </p:spPr>
        <p:txBody>
          <a:bodyPr wrap="square" rtlCol="0">
            <a:spAutoFit/>
          </a:bodyPr>
          <a:lstStyle/>
          <a:p>
            <a:pPr defTabSz="914400"/>
            <a:r>
              <a:rPr lang="en-US" dirty="0">
                <a:solidFill>
                  <a:prstClr val="black"/>
                </a:solidFill>
              </a:rPr>
              <a:t>x=x+1</a:t>
            </a:r>
          </a:p>
        </p:txBody>
      </p:sp>
      <p:sp>
        <p:nvSpPr>
          <p:cNvPr id="22" name="TextBox 21"/>
          <p:cNvSpPr txBox="1"/>
          <p:nvPr/>
        </p:nvSpPr>
        <p:spPr>
          <a:xfrm>
            <a:off x="553091" y="5748283"/>
            <a:ext cx="2947345" cy="276999"/>
          </a:xfrm>
          <a:prstGeom prst="rect">
            <a:avLst/>
          </a:prstGeom>
          <a:noFill/>
        </p:spPr>
        <p:txBody>
          <a:bodyPr wrap="none" rtlCol="0">
            <a:spAutoFit/>
          </a:bodyPr>
          <a:lstStyle/>
          <a:p>
            <a:pPr defTabSz="914400"/>
            <a:r>
              <a:rPr lang="en-US" sz="1200" dirty="0">
                <a:solidFill>
                  <a:prstClr val="black"/>
                </a:solidFill>
              </a:rPr>
              <a:t>Lopez-Berganza, et al. </a:t>
            </a:r>
            <a:r>
              <a:rPr lang="en-US" sz="1200" i="1" dirty="0">
                <a:solidFill>
                  <a:prstClr val="black"/>
                </a:solidFill>
              </a:rPr>
              <a:t>J Phys. Chem. A</a:t>
            </a:r>
            <a:r>
              <a:rPr lang="en-US" sz="1200" dirty="0">
                <a:solidFill>
                  <a:prstClr val="black"/>
                </a:solidFill>
              </a:rPr>
              <a:t>(2015)</a:t>
            </a:r>
          </a:p>
        </p:txBody>
      </p:sp>
      <p:pic>
        <p:nvPicPr>
          <p:cNvPr id="23" name="Shape 87"/>
          <p:cNvPicPr preferRelativeResize="0"/>
          <p:nvPr/>
        </p:nvPicPr>
        <p:blipFill>
          <a:blip r:embed="rId3">
            <a:alphaModFix/>
          </a:blip>
          <a:stretch>
            <a:fillRect/>
          </a:stretch>
        </p:blipFill>
        <p:spPr>
          <a:xfrm>
            <a:off x="2057401" y="815260"/>
            <a:ext cx="1741887" cy="466577"/>
          </a:xfrm>
          <a:prstGeom prst="rect">
            <a:avLst/>
          </a:prstGeom>
          <a:solidFill>
            <a:schemeClr val="bg1"/>
          </a:solidFill>
          <a:ln>
            <a:solidFill>
              <a:schemeClr val="accent5"/>
            </a:solidFill>
          </a:ln>
        </p:spPr>
      </p:pic>
      <p:pic>
        <p:nvPicPr>
          <p:cNvPr id="24" name="Shape 87"/>
          <p:cNvPicPr preferRelativeResize="0"/>
          <p:nvPr/>
        </p:nvPicPr>
        <p:blipFill>
          <a:blip r:embed="rId3">
            <a:alphaModFix/>
          </a:blip>
          <a:stretch>
            <a:fillRect/>
          </a:stretch>
        </p:blipFill>
        <p:spPr>
          <a:xfrm>
            <a:off x="7897410" y="990630"/>
            <a:ext cx="1741887" cy="466577"/>
          </a:xfrm>
          <a:prstGeom prst="rect">
            <a:avLst/>
          </a:prstGeom>
          <a:solidFill>
            <a:schemeClr val="bg1"/>
          </a:solidFill>
          <a:ln>
            <a:solidFill>
              <a:schemeClr val="accent5"/>
            </a:solidFill>
          </a:ln>
        </p:spPr>
      </p:pic>
      <p:pic>
        <p:nvPicPr>
          <p:cNvPr id="25" name="Shape 87"/>
          <p:cNvPicPr preferRelativeResize="0"/>
          <p:nvPr/>
        </p:nvPicPr>
        <p:blipFill>
          <a:blip r:embed="rId3">
            <a:alphaModFix/>
          </a:blip>
          <a:stretch>
            <a:fillRect/>
          </a:stretch>
        </p:blipFill>
        <p:spPr>
          <a:xfrm>
            <a:off x="8001001" y="3420263"/>
            <a:ext cx="1741887" cy="466577"/>
          </a:xfrm>
          <a:prstGeom prst="rect">
            <a:avLst/>
          </a:prstGeom>
          <a:solidFill>
            <a:schemeClr val="bg1"/>
          </a:solidFill>
          <a:ln>
            <a:solidFill>
              <a:schemeClr val="accent5"/>
            </a:solidFill>
          </a:ln>
        </p:spPr>
      </p:pic>
      <p:sp>
        <p:nvSpPr>
          <p:cNvPr id="26" name="Shape 74"/>
          <p:cNvSpPr txBox="1">
            <a:spLocks/>
          </p:cNvSpPr>
          <p:nvPr/>
        </p:nvSpPr>
        <p:spPr>
          <a:xfrm>
            <a:off x="4191000" y="97920"/>
            <a:ext cx="6178282" cy="667012"/>
          </a:xfrm>
          <a:prstGeom prst="rect">
            <a:avLst/>
          </a:prstGeom>
        </p:spPr>
        <p:txBody>
          <a:bodyPr vert="horz" lIns="91425" tIns="91425" rIns="91425" bIns="91425" rtlCol="0" anchor="t" anchorCtr="0">
            <a:noAutofit/>
          </a:bodyPr>
          <a:lstStyle>
            <a:lvl1pPr algn="ctr" defTabSz="914400" rtl="0" eaLnBrk="1" latinLnBrk="0" hangingPunct="1">
              <a:spcBef>
                <a:spcPts val="0"/>
              </a:spcBef>
              <a:buNone/>
              <a:defRPr sz="4400" kern="1200">
                <a:solidFill>
                  <a:schemeClr val="tx1"/>
                </a:solidFill>
                <a:latin typeface="+mj-lt"/>
                <a:ea typeface="+mj-ea"/>
                <a:cs typeface="+mj-cs"/>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r>
              <a:rPr lang="en" sz="3600" dirty="0">
                <a:solidFill>
                  <a:srgbClr val="4F81BD"/>
                </a:solidFill>
              </a:rPr>
              <a:t>SEAGrid.org enabled workflow</a:t>
            </a:r>
          </a:p>
        </p:txBody>
      </p:sp>
      <p:cxnSp>
        <p:nvCxnSpPr>
          <p:cNvPr id="27" name="Straight Connector 26"/>
          <p:cNvCxnSpPr/>
          <p:nvPr/>
        </p:nvCxnSpPr>
        <p:spPr>
          <a:xfrm flipV="1">
            <a:off x="4419600" y="747768"/>
            <a:ext cx="5715000" cy="17165"/>
          </a:xfrm>
          <a:prstGeom prst="line">
            <a:avLst/>
          </a:prstGeom>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E79C0238-1EF4-EC44-A553-77AEDA739DAA}"/>
              </a:ext>
            </a:extLst>
          </p:cNvPr>
          <p:cNvPicPr>
            <a:picLocks noChangeAspect="1"/>
          </p:cNvPicPr>
          <p:nvPr/>
        </p:nvPicPr>
        <p:blipFill>
          <a:blip r:embed="rId4">
            <a:duotone>
              <a:prstClr val="black"/>
              <a:schemeClr val="accent6">
                <a:tint val="45000"/>
                <a:satMod val="400000"/>
              </a:schemeClr>
            </a:duotone>
          </a:blip>
          <a:stretch>
            <a:fillRect/>
          </a:stretch>
        </p:blipFill>
        <p:spPr>
          <a:xfrm>
            <a:off x="4126845" y="6246697"/>
            <a:ext cx="3493155" cy="611302"/>
          </a:xfrm>
          <a:prstGeom prst="rect">
            <a:avLst/>
          </a:prstGeom>
          <a:solidFill>
            <a:schemeClr val="accent5"/>
          </a:solidFill>
          <a:effectLst>
            <a:outerShdw blurRad="50800" dist="50800" dir="5400000" algn="ctr" rotWithShape="0">
              <a:srgbClr val="000000"/>
            </a:outerShdw>
          </a:effectLst>
        </p:spPr>
      </p:pic>
    </p:spTree>
    <p:extLst>
      <p:ext uri="{BB962C8B-B14F-4D97-AF65-F5344CB8AC3E}">
        <p14:creationId xmlns:p14="http://schemas.microsoft.com/office/powerpoint/2010/main" val="2328312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524001" y="1659989"/>
            <a:ext cx="2968283" cy="3017603"/>
          </a:xfrm>
          <a:prstGeom prst="rect">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798320" y="376061"/>
            <a:ext cx="8229600" cy="990600"/>
          </a:xfrm>
        </p:spPr>
        <p:txBody>
          <a:bodyPr>
            <a:normAutofit fontScale="90000"/>
          </a:bodyPr>
          <a:lstStyle/>
          <a:p>
            <a:r>
              <a:rPr lang="en-US" dirty="0"/>
              <a:t>Bulk Solvation of Calcium Carbonate: PCM Solvation Model</a:t>
            </a:r>
          </a:p>
        </p:txBody>
      </p:sp>
      <p:sp>
        <p:nvSpPr>
          <p:cNvPr id="4" name="Slide Number Placeholder 3"/>
          <p:cNvSpPr>
            <a:spLocks noGrp="1"/>
          </p:cNvSpPr>
          <p:nvPr>
            <p:ph type="sldNum" sz="quarter" idx="12"/>
          </p:nvPr>
        </p:nvSpPr>
        <p:spPr/>
        <p:txBody>
          <a:bodyPr/>
          <a:lstStyle/>
          <a:p>
            <a:fld id="{0CFEC368-1D7A-4F81-ABF6-AE0E36BAF64C}" type="slidenum">
              <a:rPr lang="en-US" smtClean="0"/>
              <a:pPr/>
              <a:t>31</a:t>
            </a:fld>
            <a:endParaRPr lang="en-US"/>
          </a:p>
        </p:txBody>
      </p:sp>
      <p:pic>
        <p:nvPicPr>
          <p:cNvPr id="9" name="Picture 8"/>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82744" y="1898283"/>
            <a:ext cx="2556499" cy="266175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TextBox 14"/>
          <p:cNvSpPr txBox="1"/>
          <p:nvPr/>
        </p:nvSpPr>
        <p:spPr>
          <a:xfrm>
            <a:off x="1488190" y="1667451"/>
            <a:ext cx="1153551" cy="461665"/>
          </a:xfrm>
          <a:prstGeom prst="rect">
            <a:avLst/>
          </a:prstGeom>
          <a:noFill/>
        </p:spPr>
        <p:txBody>
          <a:bodyPr wrap="square" rtlCol="0">
            <a:spAutoFit/>
          </a:bodyPr>
          <a:lstStyle/>
          <a:p>
            <a:r>
              <a:rPr lang="en-US" sz="1200" b="1" dirty="0"/>
              <a:t>Water Cavity</a:t>
            </a:r>
          </a:p>
          <a:p>
            <a:r>
              <a:rPr lang="en-US" sz="1200" b="1" dirty="0"/>
              <a:t>ε=80.1</a:t>
            </a:r>
          </a:p>
        </p:txBody>
      </p:sp>
      <p:pic>
        <p:nvPicPr>
          <p:cNvPr id="3" name="Picture 2"/>
          <p:cNvPicPr>
            <a:picLocks noChangeAspect="1"/>
          </p:cNvPicPr>
          <p:nvPr/>
        </p:nvPicPr>
        <p:blipFill>
          <a:blip r:embed="rId4"/>
          <a:stretch>
            <a:fillRect/>
          </a:stretch>
        </p:blipFill>
        <p:spPr>
          <a:xfrm>
            <a:off x="2881313" y="5045521"/>
            <a:ext cx="6429375" cy="1181100"/>
          </a:xfrm>
          <a:prstGeom prst="rect">
            <a:avLst/>
          </a:prstGeom>
        </p:spPr>
      </p:pic>
      <p:pic>
        <p:nvPicPr>
          <p:cNvPr id="6" name="Picture 5"/>
          <p:cNvPicPr>
            <a:picLocks noChangeAspect="1"/>
          </p:cNvPicPr>
          <p:nvPr/>
        </p:nvPicPr>
        <p:blipFill rotWithShape="1">
          <a:blip r:embed="rId5" cstate="email">
            <a:extLst>
              <a:ext uri="{28A0092B-C50C-407E-A947-70E740481C1C}">
                <a14:useLocalDpi xmlns:a14="http://schemas.microsoft.com/office/drawing/2010/main" val="0"/>
              </a:ext>
            </a:extLst>
          </a:blip>
          <a:srcRect l="5466" t="21333" r="3867" b="22489"/>
          <a:stretch/>
        </p:blipFill>
        <p:spPr>
          <a:xfrm>
            <a:off x="4528095" y="1898283"/>
            <a:ext cx="5980789" cy="2779308"/>
          </a:xfrm>
          <a:prstGeom prst="rect">
            <a:avLst/>
          </a:prstGeom>
        </p:spPr>
      </p:pic>
      <p:sp>
        <p:nvSpPr>
          <p:cNvPr id="10" name="TextBox 9"/>
          <p:cNvSpPr txBox="1"/>
          <p:nvPr/>
        </p:nvSpPr>
        <p:spPr>
          <a:xfrm>
            <a:off x="209071" y="5830500"/>
            <a:ext cx="2947345" cy="276999"/>
          </a:xfrm>
          <a:prstGeom prst="rect">
            <a:avLst/>
          </a:prstGeom>
          <a:noFill/>
        </p:spPr>
        <p:txBody>
          <a:bodyPr wrap="none" rtlCol="0">
            <a:spAutoFit/>
          </a:bodyPr>
          <a:lstStyle/>
          <a:p>
            <a:r>
              <a:rPr lang="en-US" sz="1200" dirty="0"/>
              <a:t>Lopez-Berganza, et al. </a:t>
            </a:r>
            <a:r>
              <a:rPr lang="en-US" sz="1200" i="1" dirty="0"/>
              <a:t>J Phys. Chem. A</a:t>
            </a:r>
            <a:r>
              <a:rPr lang="en-US" sz="1200" dirty="0"/>
              <a:t>(2015)</a:t>
            </a:r>
          </a:p>
        </p:txBody>
      </p:sp>
      <p:pic>
        <p:nvPicPr>
          <p:cNvPr id="14" name="Picture 13">
            <a:extLst>
              <a:ext uri="{FF2B5EF4-FFF2-40B4-BE49-F238E27FC236}">
                <a16:creationId xmlns:a16="http://schemas.microsoft.com/office/drawing/2014/main" id="{A2643E91-E15C-334C-9F0B-9B361EDA95D6}"/>
              </a:ext>
            </a:extLst>
          </p:cNvPr>
          <p:cNvPicPr>
            <a:picLocks noChangeAspect="1"/>
          </p:cNvPicPr>
          <p:nvPr/>
        </p:nvPicPr>
        <p:blipFill>
          <a:blip r:embed="rId6">
            <a:duotone>
              <a:prstClr val="black"/>
              <a:schemeClr val="accent6">
                <a:tint val="45000"/>
                <a:satMod val="400000"/>
              </a:schemeClr>
            </a:duotone>
          </a:blip>
          <a:stretch>
            <a:fillRect/>
          </a:stretch>
        </p:blipFill>
        <p:spPr>
          <a:xfrm>
            <a:off x="4126845" y="6246697"/>
            <a:ext cx="3493155" cy="611302"/>
          </a:xfrm>
          <a:prstGeom prst="rect">
            <a:avLst/>
          </a:prstGeom>
          <a:solidFill>
            <a:schemeClr val="accent5"/>
          </a:solidFill>
          <a:effectLst>
            <a:outerShdw blurRad="50800" dist="50800" dir="5400000" algn="ctr" rotWithShape="0">
              <a:srgbClr val="000000"/>
            </a:outerShdw>
          </a:effectLst>
        </p:spPr>
      </p:pic>
    </p:spTree>
    <p:extLst>
      <p:ext uri="{BB962C8B-B14F-4D97-AF65-F5344CB8AC3E}">
        <p14:creationId xmlns:p14="http://schemas.microsoft.com/office/powerpoint/2010/main" val="8432512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Calcium Carbonate Hydration Shell</a:t>
            </a:r>
          </a:p>
        </p:txBody>
      </p:sp>
      <p:sp>
        <p:nvSpPr>
          <p:cNvPr id="4" name="Slide Number Placeholder 3"/>
          <p:cNvSpPr>
            <a:spLocks noGrp="1"/>
          </p:cNvSpPr>
          <p:nvPr>
            <p:ph type="sldNum" sz="quarter" idx="12"/>
          </p:nvPr>
        </p:nvSpPr>
        <p:spPr/>
        <p:txBody>
          <a:bodyPr/>
          <a:lstStyle/>
          <a:p>
            <a:fld id="{0CFEC368-1D7A-4F81-ABF6-AE0E36BAF64C}" type="slidenum">
              <a:rPr lang="en-US" smtClean="0"/>
              <a:pPr/>
              <a:t>32</a:t>
            </a:fld>
            <a:endParaRPr lang="en-US"/>
          </a:p>
        </p:txBody>
      </p:sp>
      <p:pic>
        <p:nvPicPr>
          <p:cNvPr id="6" name="Picture 5"/>
          <p:cNvPicPr>
            <a:picLocks noChangeAspect="1"/>
          </p:cNvPicPr>
          <p:nvPr/>
        </p:nvPicPr>
        <p:blipFill>
          <a:blip r:embed="rId3"/>
          <a:stretch>
            <a:fillRect/>
          </a:stretch>
        </p:blipFill>
        <p:spPr>
          <a:xfrm>
            <a:off x="1816608" y="1709928"/>
            <a:ext cx="6158992" cy="4658390"/>
          </a:xfrm>
          <a:prstGeom prst="rect">
            <a:avLst/>
          </a:prstGeom>
        </p:spPr>
      </p:pic>
      <p:pic>
        <p:nvPicPr>
          <p:cNvPr id="7" name="Picture 6"/>
          <p:cNvPicPr>
            <a:picLocks noChangeAspect="1"/>
          </p:cNvPicPr>
          <p:nvPr/>
        </p:nvPicPr>
        <p:blipFill>
          <a:blip r:embed="rId4" cstate="email">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975600" y="2425700"/>
            <a:ext cx="2447514" cy="2466108"/>
          </a:xfrm>
          <a:prstGeom prst="rect">
            <a:avLst/>
          </a:prstGeom>
          <a:noFill/>
          <a:ln>
            <a:noFill/>
          </a:ln>
        </p:spPr>
      </p:pic>
      <p:sp>
        <p:nvSpPr>
          <p:cNvPr id="8" name="TextBox 7"/>
          <p:cNvSpPr txBox="1"/>
          <p:nvPr/>
        </p:nvSpPr>
        <p:spPr>
          <a:xfrm>
            <a:off x="8249547" y="5105401"/>
            <a:ext cx="1916422" cy="646331"/>
          </a:xfrm>
          <a:prstGeom prst="rect">
            <a:avLst/>
          </a:prstGeom>
          <a:noFill/>
        </p:spPr>
        <p:txBody>
          <a:bodyPr wrap="none" rtlCol="0">
            <a:spAutoFit/>
          </a:bodyPr>
          <a:lstStyle/>
          <a:p>
            <a:r>
              <a:rPr lang="en-US" dirty="0"/>
              <a:t>CaCO</a:t>
            </a:r>
            <a:r>
              <a:rPr lang="en-US" baseline="-25000" dirty="0"/>
              <a:t>3</a:t>
            </a:r>
            <a:r>
              <a:rPr lang="en-US" dirty="0"/>
              <a:t>.12H</a:t>
            </a:r>
            <a:r>
              <a:rPr lang="en-US" baseline="-25000" dirty="0"/>
              <a:t>2</a:t>
            </a:r>
            <a:r>
              <a:rPr lang="en-US" dirty="0"/>
              <a:t>O</a:t>
            </a:r>
          </a:p>
          <a:p>
            <a:r>
              <a:rPr lang="en-US" dirty="0"/>
              <a:t>B3LYP 6-311G(</a:t>
            </a:r>
            <a:r>
              <a:rPr lang="en-US" dirty="0" err="1"/>
              <a:t>d,p</a:t>
            </a:r>
            <a:r>
              <a:rPr lang="en-US" dirty="0"/>
              <a:t>)</a:t>
            </a:r>
          </a:p>
        </p:txBody>
      </p:sp>
      <p:sp>
        <p:nvSpPr>
          <p:cNvPr id="9" name="TextBox 8"/>
          <p:cNvSpPr txBox="1"/>
          <p:nvPr/>
        </p:nvSpPr>
        <p:spPr>
          <a:xfrm>
            <a:off x="496073" y="5859077"/>
            <a:ext cx="2947345" cy="276999"/>
          </a:xfrm>
          <a:prstGeom prst="rect">
            <a:avLst/>
          </a:prstGeom>
          <a:noFill/>
        </p:spPr>
        <p:txBody>
          <a:bodyPr wrap="none" rtlCol="0">
            <a:spAutoFit/>
          </a:bodyPr>
          <a:lstStyle/>
          <a:p>
            <a:r>
              <a:rPr lang="en-US" sz="1200" dirty="0"/>
              <a:t>Lopez-Berganza, et al. </a:t>
            </a:r>
            <a:r>
              <a:rPr lang="en-US" sz="1200" i="1" dirty="0"/>
              <a:t>J Phys. Chem. A</a:t>
            </a:r>
            <a:r>
              <a:rPr lang="en-US" sz="1200" dirty="0"/>
              <a:t>(2015)</a:t>
            </a:r>
          </a:p>
        </p:txBody>
      </p:sp>
      <p:pic>
        <p:nvPicPr>
          <p:cNvPr id="10"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06604" y="5997577"/>
            <a:ext cx="1079897" cy="860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50BC46B1-B8FF-044F-93A3-9F79E241C78D}"/>
              </a:ext>
            </a:extLst>
          </p:cNvPr>
          <p:cNvPicPr>
            <a:picLocks noChangeAspect="1"/>
          </p:cNvPicPr>
          <p:nvPr/>
        </p:nvPicPr>
        <p:blipFill>
          <a:blip r:embed="rId7">
            <a:duotone>
              <a:prstClr val="black"/>
              <a:schemeClr val="accent6">
                <a:tint val="45000"/>
                <a:satMod val="400000"/>
              </a:schemeClr>
            </a:duotone>
          </a:blip>
          <a:stretch>
            <a:fillRect/>
          </a:stretch>
        </p:blipFill>
        <p:spPr>
          <a:xfrm>
            <a:off x="3717365" y="5969000"/>
            <a:ext cx="5080000" cy="889000"/>
          </a:xfrm>
          <a:prstGeom prst="rect">
            <a:avLst/>
          </a:prstGeom>
          <a:solidFill>
            <a:schemeClr val="accent5"/>
          </a:solidFill>
          <a:effectLst>
            <a:outerShdw blurRad="50800" dist="50800" dir="5400000" algn="ctr" rotWithShape="0">
              <a:srgbClr val="000000"/>
            </a:outerShdw>
          </a:effectLst>
        </p:spPr>
      </p:pic>
    </p:spTree>
    <p:extLst>
      <p:ext uri="{BB962C8B-B14F-4D97-AF65-F5344CB8AC3E}">
        <p14:creationId xmlns:p14="http://schemas.microsoft.com/office/powerpoint/2010/main" val="19973423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1547445" y="-7938"/>
            <a:ext cx="9566031" cy="715963"/>
          </a:xfrm>
        </p:spPr>
        <p:txBody>
          <a:bodyPr>
            <a:normAutofit fontScale="90000"/>
          </a:bodyPr>
          <a:lstStyle/>
          <a:p>
            <a:pPr algn="ctr"/>
            <a:r>
              <a:rPr lang="en-US" dirty="0">
                <a:latin typeface="Arial" charset="0"/>
              </a:rPr>
              <a:t>Lammps Diffraction Workflows</a:t>
            </a:r>
            <a:r>
              <a:rPr lang="te-IN" dirty="0">
                <a:latin typeface="Arial" charset="0"/>
              </a:rPr>
              <a:t> </a:t>
            </a:r>
            <a:endParaRPr lang="en-US" dirty="0">
              <a:latin typeface="Arial" charset="0"/>
            </a:endParaRPr>
          </a:p>
        </p:txBody>
      </p:sp>
      <p:sp>
        <p:nvSpPr>
          <p:cNvPr id="34818" name="Content Placeholder 2"/>
          <p:cNvSpPr>
            <a:spLocks noGrp="1"/>
          </p:cNvSpPr>
          <p:nvPr>
            <p:ph idx="1"/>
          </p:nvPr>
        </p:nvSpPr>
        <p:spPr>
          <a:xfrm>
            <a:off x="2032000" y="708027"/>
            <a:ext cx="8362462" cy="5159375"/>
          </a:xfrm>
        </p:spPr>
        <p:txBody>
          <a:bodyPr/>
          <a:lstStyle/>
          <a:p>
            <a:pPr eaLnBrk="1" hangingPunct="1"/>
            <a:r>
              <a:rPr lang="en-US" dirty="0">
                <a:latin typeface="Calibri" charset="0"/>
              </a:rPr>
              <a:t>X-Ray and Electron Diffraction are common experimental techniques to determine the structure of a material</a:t>
            </a:r>
          </a:p>
          <a:p>
            <a:pPr eaLnBrk="1" hangingPunct="1">
              <a:buFont typeface="Arial" charset="0"/>
              <a:buNone/>
            </a:pPr>
            <a:endParaRPr lang="en-US" dirty="0">
              <a:latin typeface="Calibri" charset="0"/>
            </a:endParaRPr>
          </a:p>
        </p:txBody>
      </p:sp>
      <p:sp>
        <p:nvSpPr>
          <p:cNvPr id="4" name="TextBox 3"/>
          <p:cNvSpPr txBox="1">
            <a:spLocks noChangeArrowheads="1"/>
          </p:cNvSpPr>
          <p:nvPr/>
        </p:nvSpPr>
        <p:spPr bwMode="auto">
          <a:xfrm>
            <a:off x="3031332" y="2149475"/>
            <a:ext cx="415882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buFont typeface="Wingdings" charset="0"/>
              <a:buNone/>
            </a:pPr>
            <a:r>
              <a:rPr lang="en-US" sz="1800" u="sng" dirty="0">
                <a:solidFill>
                  <a:srgbClr val="990000"/>
                </a:solidFill>
                <a:latin typeface="Arial" charset="0"/>
              </a:rPr>
              <a:t>Example: X-Ray Powder Diffraction</a:t>
            </a:r>
          </a:p>
        </p:txBody>
      </p:sp>
      <p:pic>
        <p:nvPicPr>
          <p:cNvPr id="5" name="Picture 4" descr="fig03-33"/>
          <p:cNvPicPr>
            <a:picLocks noChangeAspect="1" noChangeArrowheads="1"/>
          </p:cNvPicPr>
          <p:nvPr/>
        </p:nvPicPr>
        <p:blipFill>
          <a:blip r:embed="rId2">
            <a:extLst>
              <a:ext uri="{28A0092B-C50C-407E-A947-70E740481C1C}">
                <a14:useLocalDpi xmlns:a14="http://schemas.microsoft.com/office/drawing/2010/main" val="0"/>
              </a:ext>
            </a:extLst>
          </a:blip>
          <a:srcRect l="4860" t="50470" r="16702" b="12703"/>
          <a:stretch>
            <a:fillRect/>
          </a:stretch>
        </p:blipFill>
        <p:spPr bwMode="auto">
          <a:xfrm>
            <a:off x="7549694" y="4062413"/>
            <a:ext cx="2361009" cy="164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2818" name="Picture 2" descr="http://pd.chem.ucl.ac.uk/pdnn/diff2/cone.gif">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4536" y="4369535"/>
            <a:ext cx="3031331" cy="2182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2820" name="Picture 4" descr="http://www.tau.ac.il/lifesci/zabam/SBio/animation.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93392" y="1892301"/>
            <a:ext cx="2500313" cy="161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Content Placeholder 2"/>
          <p:cNvSpPr txBox="1">
            <a:spLocks/>
          </p:cNvSpPr>
          <p:nvPr/>
        </p:nvSpPr>
        <p:spPr bwMode="auto">
          <a:xfrm>
            <a:off x="2837260" y="2517777"/>
            <a:ext cx="3905250" cy="993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233363" indent="-233363">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lvl="2" eaLnBrk="1" hangingPunct="1">
              <a:spcBef>
                <a:spcPct val="20000"/>
              </a:spcBef>
              <a:buFont typeface="Courier New" charset="0"/>
              <a:buChar char="o"/>
            </a:pPr>
            <a:r>
              <a:rPr lang="en-US" sz="1800" dirty="0">
                <a:latin typeface="Arial" charset="0"/>
                <a:cs typeface="Arial" charset="0"/>
              </a:rPr>
              <a:t>Constructive diffraction will occur at specific orientations between the material lattice and the incoming x-rays</a:t>
            </a:r>
          </a:p>
        </p:txBody>
      </p:sp>
      <p:sp>
        <p:nvSpPr>
          <p:cNvPr id="10" name="Content Placeholder 2"/>
          <p:cNvSpPr txBox="1">
            <a:spLocks/>
          </p:cNvSpPr>
          <p:nvPr/>
        </p:nvSpPr>
        <p:spPr bwMode="auto">
          <a:xfrm>
            <a:off x="2819400" y="3538539"/>
            <a:ext cx="512445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233363" indent="-233363">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lvl="2" eaLnBrk="1" hangingPunct="1">
              <a:spcBef>
                <a:spcPct val="20000"/>
              </a:spcBef>
              <a:buFont typeface="Courier New" charset="0"/>
              <a:buChar char="o"/>
            </a:pPr>
            <a:r>
              <a:rPr lang="en-US" sz="1800" dirty="0">
                <a:latin typeface="Arial" charset="0"/>
                <a:cs typeface="Arial" charset="0"/>
              </a:rPr>
              <a:t>In powder diffraction, all orientations of the lattice are represented and the resulting diffraction pattern identifies the crystal structure</a:t>
            </a:r>
          </a:p>
          <a:p>
            <a:pPr eaLnBrk="1" hangingPunct="1">
              <a:spcBef>
                <a:spcPct val="20000"/>
              </a:spcBef>
              <a:buFont typeface="Arial" charset="0"/>
              <a:buChar char="•"/>
            </a:pPr>
            <a:endParaRPr lang="en-US" dirty="0">
              <a:latin typeface="Arial" charset="0"/>
              <a:cs typeface="Arial" charset="0"/>
            </a:endParaRPr>
          </a:p>
        </p:txBody>
      </p:sp>
      <p:sp>
        <p:nvSpPr>
          <p:cNvPr id="11" name="Rectangle 10"/>
          <p:cNvSpPr>
            <a:spLocks noChangeArrowheads="1"/>
          </p:cNvSpPr>
          <p:nvPr/>
        </p:nvSpPr>
        <p:spPr bwMode="auto">
          <a:xfrm>
            <a:off x="7655232" y="5705477"/>
            <a:ext cx="223004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en-US" sz="1400" dirty="0">
                <a:solidFill>
                  <a:srgbClr val="BE0F32"/>
                </a:solidFill>
                <a:latin typeface="Arial" charset="0"/>
                <a:cs typeface="Arial" charset="0"/>
              </a:rPr>
              <a:t>X-Ray Diffraction Pattern for Cu</a:t>
            </a:r>
          </a:p>
        </p:txBody>
      </p:sp>
      <p:pic>
        <p:nvPicPr>
          <p:cNvPr id="12" name="Picture 11">
            <a:extLst>
              <a:ext uri="{FF2B5EF4-FFF2-40B4-BE49-F238E27FC236}">
                <a16:creationId xmlns:a16="http://schemas.microsoft.com/office/drawing/2014/main" id="{DA758E52-7E50-F74D-B294-529EFEE33406}"/>
              </a:ext>
            </a:extLst>
          </p:cNvPr>
          <p:cNvPicPr>
            <a:picLocks noChangeAspect="1"/>
          </p:cNvPicPr>
          <p:nvPr/>
        </p:nvPicPr>
        <p:blipFill>
          <a:blip r:embed="rId6">
            <a:duotone>
              <a:prstClr val="black"/>
              <a:schemeClr val="accent6">
                <a:tint val="45000"/>
                <a:satMod val="400000"/>
              </a:schemeClr>
            </a:duotone>
          </a:blip>
          <a:stretch>
            <a:fillRect/>
          </a:stretch>
        </p:blipFill>
        <p:spPr>
          <a:xfrm>
            <a:off x="4126845" y="6246697"/>
            <a:ext cx="3493155" cy="611302"/>
          </a:xfrm>
          <a:prstGeom prst="rect">
            <a:avLst/>
          </a:prstGeom>
          <a:solidFill>
            <a:schemeClr val="accent5"/>
          </a:solidFill>
          <a:effectLst>
            <a:outerShdw blurRad="50800" dist="50800" dir="5400000" algn="ctr" rotWithShape="0">
              <a:srgbClr val="000000"/>
            </a:outerShdw>
          </a:effectLst>
        </p:spPr>
      </p:pic>
    </p:spTree>
    <p:extLst>
      <p:ext uri="{BB962C8B-B14F-4D97-AF65-F5344CB8AC3E}">
        <p14:creationId xmlns:p14="http://schemas.microsoft.com/office/powerpoint/2010/main" val="10216169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28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281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xfrm>
            <a:off x="2169044" y="2"/>
            <a:ext cx="7355956" cy="564360"/>
          </a:xfrm>
        </p:spPr>
        <p:txBody>
          <a:bodyPr>
            <a:noAutofit/>
          </a:bodyPr>
          <a:lstStyle/>
          <a:p>
            <a:pPr eaLnBrk="1" hangingPunct="1"/>
            <a:r>
              <a:rPr lang="en-US" sz="2800" dirty="0">
                <a:latin typeface="Arial" charset="0"/>
              </a:rPr>
              <a:t>Workflow and Visualization</a:t>
            </a:r>
            <a:br>
              <a:rPr lang="en-US" sz="2800" dirty="0">
                <a:latin typeface="Arial" charset="0"/>
              </a:rPr>
            </a:br>
            <a:r>
              <a:rPr lang="en-US" sz="2000" dirty="0">
                <a:latin typeface="Arial" charset="0"/>
              </a:rPr>
              <a:t>An XSEDE ECSS Project</a:t>
            </a:r>
          </a:p>
        </p:txBody>
      </p:sp>
      <p:sp>
        <p:nvSpPr>
          <p:cNvPr id="36867" name="Content Placeholder 2"/>
          <p:cNvSpPr>
            <a:spLocks noGrp="1"/>
          </p:cNvSpPr>
          <p:nvPr>
            <p:ph idx="1"/>
          </p:nvPr>
        </p:nvSpPr>
        <p:spPr>
          <a:xfrm>
            <a:off x="713138" y="1415261"/>
            <a:ext cx="4868604" cy="2520153"/>
          </a:xfrm>
        </p:spPr>
        <p:txBody>
          <a:bodyPr>
            <a:normAutofit fontScale="92500" lnSpcReduction="10000"/>
          </a:bodyPr>
          <a:lstStyle/>
          <a:p>
            <a:pPr eaLnBrk="1" hangingPunct="1">
              <a:lnSpc>
                <a:spcPct val="90000"/>
              </a:lnSpc>
            </a:pPr>
            <a:r>
              <a:rPr lang="en-US" sz="1300" dirty="0">
                <a:latin typeface="Calibri" charset="0"/>
              </a:rPr>
              <a:t>For large memory calculations a workflow is required to use the appropriate XSEDE resource</a:t>
            </a:r>
          </a:p>
          <a:p>
            <a:pPr lvl="1" eaLnBrk="1" hangingPunct="1">
              <a:lnSpc>
                <a:spcPct val="90000"/>
              </a:lnSpc>
              <a:buFont typeface="Courier New" charset="0"/>
              <a:buChar char="o"/>
            </a:pPr>
            <a:r>
              <a:rPr lang="en-US" sz="1300" dirty="0">
                <a:latin typeface="Calibri" charset="0"/>
              </a:rPr>
              <a:t>TACC Stampede: Atomistic simulation of alumina</a:t>
            </a:r>
          </a:p>
          <a:p>
            <a:pPr lvl="1" eaLnBrk="1" hangingPunct="1">
              <a:lnSpc>
                <a:spcPct val="90000"/>
              </a:lnSpc>
              <a:buFont typeface="Courier New" charset="0"/>
              <a:buChar char="o"/>
            </a:pPr>
            <a:r>
              <a:rPr lang="en-US" sz="1300" dirty="0">
                <a:latin typeface="Calibri" charset="0"/>
              </a:rPr>
              <a:t>SDSC Gordon: Calculation of diffraction intensities + Visualization </a:t>
            </a:r>
          </a:p>
          <a:p>
            <a:pPr eaLnBrk="1" hangingPunct="1">
              <a:lnSpc>
                <a:spcPct val="90000"/>
              </a:lnSpc>
            </a:pPr>
            <a:r>
              <a:rPr lang="en-US" sz="1300" dirty="0">
                <a:latin typeface="Calibri" charset="0"/>
              </a:rPr>
              <a:t>Workflow implemented through SEAGrid Science gateway</a:t>
            </a:r>
          </a:p>
          <a:p>
            <a:pPr lvl="1" eaLnBrk="1" hangingPunct="1">
              <a:lnSpc>
                <a:spcPct val="90000"/>
              </a:lnSpc>
              <a:buFont typeface="Courier New" charset="0"/>
              <a:buChar char="o"/>
            </a:pPr>
            <a:r>
              <a:rPr lang="en-US" sz="1300" dirty="0">
                <a:latin typeface="Calibri" charset="0"/>
              </a:rPr>
              <a:t>Supports a private “DS” LAMMPS build</a:t>
            </a:r>
          </a:p>
          <a:p>
            <a:pPr lvl="1" eaLnBrk="1" hangingPunct="1">
              <a:lnSpc>
                <a:spcPct val="90000"/>
              </a:lnSpc>
              <a:buFont typeface="Courier New" charset="0"/>
              <a:buChar char="o"/>
            </a:pPr>
            <a:r>
              <a:rPr lang="en-US" sz="1300" dirty="0">
                <a:latin typeface="Calibri" charset="0"/>
              </a:rPr>
              <a:t>Supports single </a:t>
            </a:r>
            <a:r>
              <a:rPr lang="en-US" sz="1300" dirty="0" err="1">
                <a:latin typeface="Calibri" charset="0"/>
              </a:rPr>
              <a:t>jobID</a:t>
            </a:r>
            <a:r>
              <a:rPr lang="en-US" sz="1300" dirty="0">
                <a:latin typeface="Calibri" charset="0"/>
              </a:rPr>
              <a:t> handle for </a:t>
            </a:r>
            <a:r>
              <a:rPr lang="en-US" sz="1300" dirty="0" err="1">
                <a:latin typeface="Calibri" charset="0"/>
              </a:rPr>
              <a:t>multiresource</a:t>
            </a:r>
            <a:r>
              <a:rPr lang="en-US" sz="1300" dirty="0">
                <a:latin typeface="Calibri" charset="0"/>
              </a:rPr>
              <a:t> job submission</a:t>
            </a:r>
          </a:p>
          <a:p>
            <a:pPr lvl="1" eaLnBrk="1" hangingPunct="1">
              <a:lnSpc>
                <a:spcPct val="90000"/>
              </a:lnSpc>
              <a:buFont typeface="Courier New" charset="0"/>
              <a:buChar char="o"/>
            </a:pPr>
            <a:r>
              <a:rPr lang="en-US" sz="1300" dirty="0">
                <a:latin typeface="Calibri" charset="0"/>
              </a:rPr>
              <a:t>Supports the development of a XML script for high throughput job submission</a:t>
            </a:r>
          </a:p>
          <a:p>
            <a:pPr lvl="1" eaLnBrk="1" hangingPunct="1">
              <a:lnSpc>
                <a:spcPct val="90000"/>
              </a:lnSpc>
              <a:buFont typeface="Courier New" charset="0"/>
              <a:buChar char="o"/>
            </a:pPr>
            <a:r>
              <a:rPr lang="en-US" sz="1300" dirty="0">
                <a:latin typeface="Calibri" charset="0"/>
              </a:rPr>
              <a:t>Compatible with parallel </a:t>
            </a:r>
            <a:r>
              <a:rPr lang="en-US" sz="1300" dirty="0" err="1">
                <a:latin typeface="Calibri" charset="0"/>
              </a:rPr>
              <a:t>VisIt</a:t>
            </a:r>
            <a:r>
              <a:rPr lang="en-US" sz="1300" dirty="0">
                <a:latin typeface="Calibri" charset="0"/>
              </a:rPr>
              <a:t> executions so that diffraction pattern generation is automated</a:t>
            </a:r>
          </a:p>
          <a:p>
            <a:pPr lvl="1" eaLnBrk="1" hangingPunct="1">
              <a:lnSpc>
                <a:spcPct val="90000"/>
              </a:lnSpc>
            </a:pPr>
            <a:endParaRPr lang="en-US" sz="1300" dirty="0">
              <a:latin typeface="Calibri" charset="0"/>
            </a:endParaRPr>
          </a:p>
          <a:p>
            <a:pPr eaLnBrk="1" hangingPunct="1">
              <a:lnSpc>
                <a:spcPct val="90000"/>
              </a:lnSpc>
            </a:pPr>
            <a:endParaRPr lang="en-US" sz="1300" dirty="0">
              <a:latin typeface="Calibri" charset="0"/>
            </a:endParaRPr>
          </a:p>
        </p:txBody>
      </p:sp>
      <p:sp>
        <p:nvSpPr>
          <p:cNvPr id="40963" name="Rectangle 3"/>
          <p:cNvSpPr>
            <a:spLocks noChangeArrowheads="1"/>
          </p:cNvSpPr>
          <p:nvPr/>
        </p:nvSpPr>
        <p:spPr bwMode="auto">
          <a:xfrm>
            <a:off x="2667000" y="-184666"/>
            <a:ext cx="18466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1" hangingPunct="1"/>
            <a:endParaRPr lang="en-US">
              <a:latin typeface="Arial" charset="0"/>
            </a:endParaRPr>
          </a:p>
        </p:txBody>
      </p:sp>
      <p:grpSp>
        <p:nvGrpSpPr>
          <p:cNvPr id="4" name="Group 3"/>
          <p:cNvGrpSpPr>
            <a:grpSpLocks/>
          </p:cNvGrpSpPr>
          <p:nvPr/>
        </p:nvGrpSpPr>
        <p:grpSpPr bwMode="auto">
          <a:xfrm>
            <a:off x="1645444" y="3935414"/>
            <a:ext cx="3600450" cy="2266180"/>
            <a:chOff x="161744" y="3935368"/>
            <a:chExt cx="4800600" cy="2266451"/>
          </a:xfrm>
        </p:grpSpPr>
        <p:pic>
          <p:nvPicPr>
            <p:cNvPr id="4096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744" y="3935368"/>
              <a:ext cx="4800600" cy="144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8" name="TextBox 1"/>
            <p:cNvSpPr txBox="1">
              <a:spLocks noChangeArrowheads="1"/>
            </p:cNvSpPr>
            <p:nvPr/>
          </p:nvSpPr>
          <p:spPr bwMode="auto">
            <a:xfrm>
              <a:off x="552091" y="5555411"/>
              <a:ext cx="4019909" cy="646408"/>
            </a:xfrm>
            <a:prstGeom prst="rect">
              <a:avLst/>
            </a:prstGeom>
            <a:noFill/>
            <a:ln w="9525">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Workflow to run on TACC resources only </a:t>
              </a:r>
            </a:p>
          </p:txBody>
        </p:sp>
      </p:grpSp>
      <p:pic>
        <p:nvPicPr>
          <p:cNvPr id="10" name="Picture 9" descr="https://lh5.googleusercontent.com/p8YAJaCs6AXYy8VquU-odNdAbhtV5ctXDHdvTYfwoFrxVgOCJMpmZ0pmrUYdLDefPUCGJdpmI9aRofqPsFbXQofgdOwnrTvY0GdQ1C-FQDqRvT_Gy3TJ24uWArlpnk3NyarW1vdb"/>
          <p:cNvPicPr/>
          <p:nvPr/>
        </p:nvPicPr>
        <p:blipFill>
          <a:blip r:embed="rId4">
            <a:extLst>
              <a:ext uri="{28A0092B-C50C-407E-A947-70E740481C1C}">
                <a14:useLocalDpi xmlns:a14="http://schemas.microsoft.com/office/drawing/2010/main" val="0"/>
              </a:ext>
            </a:extLst>
          </a:blip>
          <a:srcRect/>
          <a:stretch>
            <a:fillRect/>
          </a:stretch>
        </p:blipFill>
        <p:spPr bwMode="auto">
          <a:xfrm>
            <a:off x="5581742" y="1343824"/>
            <a:ext cx="5461397" cy="4352924"/>
          </a:xfrm>
          <a:prstGeom prst="rect">
            <a:avLst/>
          </a:prstGeom>
          <a:noFill/>
          <a:ln>
            <a:noFill/>
          </a:ln>
        </p:spPr>
      </p:pic>
      <p:sp>
        <p:nvSpPr>
          <p:cNvPr id="2" name="TextBox 1"/>
          <p:cNvSpPr txBox="1"/>
          <p:nvPr/>
        </p:nvSpPr>
        <p:spPr>
          <a:xfrm>
            <a:off x="6729046" y="6015218"/>
            <a:ext cx="3118339" cy="646331"/>
          </a:xfrm>
          <a:prstGeom prst="rect">
            <a:avLst/>
          </a:prstGeom>
          <a:noFill/>
          <a:ln>
            <a:solidFill>
              <a:schemeClr val="accent1"/>
            </a:solidFill>
          </a:ln>
        </p:spPr>
        <p:txBody>
          <a:bodyPr wrap="square" rtlCol="0">
            <a:spAutoFit/>
          </a:bodyPr>
          <a:lstStyle/>
          <a:p>
            <a:r>
              <a:rPr lang="en-US" dirty="0"/>
              <a:t>Workflow running on TACC and SDSC Resources</a:t>
            </a:r>
          </a:p>
        </p:txBody>
      </p:sp>
      <p:pic>
        <p:nvPicPr>
          <p:cNvPr id="12" name="Picture 11">
            <a:extLst>
              <a:ext uri="{FF2B5EF4-FFF2-40B4-BE49-F238E27FC236}">
                <a16:creationId xmlns:a16="http://schemas.microsoft.com/office/drawing/2014/main" id="{78ADD722-28EC-664C-B318-6C60B6149000}"/>
              </a:ext>
            </a:extLst>
          </p:cNvPr>
          <p:cNvPicPr>
            <a:picLocks noChangeAspect="1"/>
          </p:cNvPicPr>
          <p:nvPr/>
        </p:nvPicPr>
        <p:blipFill>
          <a:blip r:embed="rId5">
            <a:duotone>
              <a:prstClr val="black"/>
              <a:schemeClr val="accent6">
                <a:tint val="45000"/>
                <a:satMod val="400000"/>
              </a:schemeClr>
            </a:duotone>
          </a:blip>
          <a:stretch>
            <a:fillRect/>
          </a:stretch>
        </p:blipFill>
        <p:spPr>
          <a:xfrm>
            <a:off x="4126845" y="6246697"/>
            <a:ext cx="3493155" cy="611302"/>
          </a:xfrm>
          <a:prstGeom prst="rect">
            <a:avLst/>
          </a:prstGeom>
          <a:solidFill>
            <a:schemeClr val="accent5"/>
          </a:solidFill>
          <a:effectLst>
            <a:outerShdw blurRad="50800" dist="50800" dir="5400000" algn="ctr" rotWithShape="0">
              <a:srgbClr val="000000"/>
            </a:outerShdw>
          </a:effectLst>
        </p:spPr>
      </p:pic>
    </p:spTree>
    <p:extLst>
      <p:ext uri="{BB962C8B-B14F-4D97-AF65-F5344CB8AC3E}">
        <p14:creationId xmlns:p14="http://schemas.microsoft.com/office/powerpoint/2010/main" val="15684599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86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86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86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86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86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867">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867">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a:grpSpLocks/>
          </p:cNvGrpSpPr>
          <p:nvPr/>
        </p:nvGrpSpPr>
        <p:grpSpPr bwMode="auto">
          <a:xfrm>
            <a:off x="6480573" y="2052638"/>
            <a:ext cx="2627709" cy="2006600"/>
            <a:chOff x="4383279" y="1567338"/>
            <a:chExt cx="4439297" cy="2540153"/>
          </a:xfrm>
        </p:grpSpPr>
        <p:pic>
          <p:nvPicPr>
            <p:cNvPr id="44091" name="Picture 6" descr="D:\sxc033\Research\Data\Al2O3_Bulk\1_UnitCell\Images\Kappa_3.png"/>
            <p:cNvPicPr>
              <a:picLocks noChangeAspect="1" noChangeArrowheads="1"/>
            </p:cNvPicPr>
            <p:nvPr/>
          </p:nvPicPr>
          <p:blipFill>
            <a:blip r:embed="rId2">
              <a:extLst>
                <a:ext uri="{28A0092B-C50C-407E-A947-70E740481C1C}">
                  <a14:useLocalDpi xmlns:a14="http://schemas.microsoft.com/office/drawing/2010/main" val="0"/>
                </a:ext>
              </a:extLst>
            </a:blip>
            <a:srcRect l="25793" t="9949" r="26369" b="9891"/>
            <a:stretch>
              <a:fillRect/>
            </a:stretch>
          </p:blipFill>
          <p:spPr bwMode="auto">
            <a:xfrm>
              <a:off x="7853319" y="1703648"/>
              <a:ext cx="969257" cy="16240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92" name="Picture 2" descr="D:\sxc033\Research\Data\Al2O3_Bulk\1_UnitCell\Images\Alpha_3.png"/>
            <p:cNvPicPr>
              <a:picLocks noChangeAspect="1" noChangeArrowheads="1"/>
            </p:cNvPicPr>
            <p:nvPr/>
          </p:nvPicPr>
          <p:blipFill>
            <a:blip r:embed="rId3">
              <a:extLst>
                <a:ext uri="{28A0092B-C50C-407E-A947-70E740481C1C}">
                  <a14:useLocalDpi xmlns:a14="http://schemas.microsoft.com/office/drawing/2010/main" val="0"/>
                </a:ext>
              </a:extLst>
            </a:blip>
            <a:srcRect l="3943" t="11089" r="4469" b="10641"/>
            <a:stretch>
              <a:fillRect/>
            </a:stretch>
          </p:blipFill>
          <p:spPr bwMode="auto">
            <a:xfrm>
              <a:off x="4487929" y="1800974"/>
              <a:ext cx="1371600" cy="879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93" name="Picture 4" descr="D:\sxc033\Research\Data\Al2O3_Bulk\1_UnitCell\Images\Gamma_3.png"/>
            <p:cNvPicPr>
              <a:picLocks noChangeAspect="1" noChangeArrowheads="1"/>
            </p:cNvPicPr>
            <p:nvPr/>
          </p:nvPicPr>
          <p:blipFill>
            <a:blip r:embed="rId4">
              <a:extLst>
                <a:ext uri="{28A0092B-C50C-407E-A947-70E740481C1C}">
                  <a14:useLocalDpi xmlns:a14="http://schemas.microsoft.com/office/drawing/2010/main" val="0"/>
                </a:ext>
              </a:extLst>
            </a:blip>
            <a:srcRect l="18735" t="6155" r="20573" b="7384"/>
            <a:stretch>
              <a:fillRect/>
            </a:stretch>
          </p:blipFill>
          <p:spPr bwMode="auto">
            <a:xfrm>
              <a:off x="6233857" y="1567338"/>
              <a:ext cx="1188720" cy="2540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94" name="Picture 8" descr="D:\sxc033\Research\Data\Al2O3_Bulk\1_UnitCell\Images\Theta_3.png"/>
            <p:cNvPicPr>
              <a:picLocks noChangeAspect="1" noChangeArrowheads="1"/>
            </p:cNvPicPr>
            <p:nvPr/>
          </p:nvPicPr>
          <p:blipFill>
            <a:blip r:embed="rId5">
              <a:extLst>
                <a:ext uri="{28A0092B-C50C-407E-A947-70E740481C1C}">
                  <a14:useLocalDpi xmlns:a14="http://schemas.microsoft.com/office/drawing/2010/main" val="0"/>
                </a:ext>
              </a:extLst>
            </a:blip>
            <a:srcRect l="13303" t="22334" r="13927" b="24004"/>
            <a:stretch>
              <a:fillRect/>
            </a:stretch>
          </p:blipFill>
          <p:spPr bwMode="auto">
            <a:xfrm>
              <a:off x="4383279" y="2979066"/>
              <a:ext cx="1645920" cy="9102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3" name="Group 12"/>
          <p:cNvGrpSpPr>
            <a:grpSpLocks/>
          </p:cNvGrpSpPr>
          <p:nvPr/>
        </p:nvGrpSpPr>
        <p:grpSpPr bwMode="auto">
          <a:xfrm>
            <a:off x="6480573" y="2052638"/>
            <a:ext cx="2627709" cy="2006600"/>
            <a:chOff x="4383279" y="1567338"/>
            <a:chExt cx="4439297" cy="2540153"/>
          </a:xfrm>
        </p:grpSpPr>
        <p:pic>
          <p:nvPicPr>
            <p:cNvPr id="44087" name="Picture 9" descr="D:\sxc033\Research\Data\Al2O3_Bulk\1_UnitCell\Images\Theta_Centro1.png"/>
            <p:cNvPicPr>
              <a:picLocks noChangeAspect="1" noChangeArrowheads="1"/>
            </p:cNvPicPr>
            <p:nvPr/>
          </p:nvPicPr>
          <p:blipFill>
            <a:blip r:embed="rId6">
              <a:extLst>
                <a:ext uri="{28A0092B-C50C-407E-A947-70E740481C1C}">
                  <a14:useLocalDpi xmlns:a14="http://schemas.microsoft.com/office/drawing/2010/main" val="0"/>
                </a:ext>
              </a:extLst>
            </a:blip>
            <a:srcRect l="13303" t="22334" r="13927" b="24004"/>
            <a:stretch>
              <a:fillRect/>
            </a:stretch>
          </p:blipFill>
          <p:spPr bwMode="auto">
            <a:xfrm>
              <a:off x="4383279" y="2979068"/>
              <a:ext cx="1645920" cy="9102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88" name="Picture 7" descr="D:\sxc033\Research\Data\Al2O3_Bulk\1_UnitCell\Images\Kappa_Centro1.png"/>
            <p:cNvPicPr>
              <a:picLocks noChangeAspect="1" noChangeArrowheads="1"/>
            </p:cNvPicPr>
            <p:nvPr/>
          </p:nvPicPr>
          <p:blipFill>
            <a:blip r:embed="rId7">
              <a:extLst>
                <a:ext uri="{28A0092B-C50C-407E-A947-70E740481C1C}">
                  <a14:useLocalDpi xmlns:a14="http://schemas.microsoft.com/office/drawing/2010/main" val="0"/>
                </a:ext>
              </a:extLst>
            </a:blip>
            <a:srcRect l="25793" t="9949" r="26369" b="9891"/>
            <a:stretch>
              <a:fillRect/>
            </a:stretch>
          </p:blipFill>
          <p:spPr bwMode="auto">
            <a:xfrm>
              <a:off x="7853319" y="1703648"/>
              <a:ext cx="969257" cy="16240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89" name="Picture 5" descr="D:\sxc033\Research\Data\Al2O3_Bulk\1_UnitCell\Images\Gamma_Centro1.png"/>
            <p:cNvPicPr>
              <a:picLocks noChangeAspect="1" noChangeArrowheads="1"/>
            </p:cNvPicPr>
            <p:nvPr/>
          </p:nvPicPr>
          <p:blipFill>
            <a:blip r:embed="rId8">
              <a:extLst>
                <a:ext uri="{28A0092B-C50C-407E-A947-70E740481C1C}">
                  <a14:useLocalDpi xmlns:a14="http://schemas.microsoft.com/office/drawing/2010/main" val="0"/>
                </a:ext>
              </a:extLst>
            </a:blip>
            <a:srcRect l="18735" t="6155" r="20573" b="7384"/>
            <a:stretch>
              <a:fillRect/>
            </a:stretch>
          </p:blipFill>
          <p:spPr bwMode="auto">
            <a:xfrm>
              <a:off x="6233857" y="1567338"/>
              <a:ext cx="1188720" cy="2540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90" name="Picture 3" descr="D:\sxc033\Research\Data\Al2O3_Bulk\1_UnitCell\Images\Alpha_Centro1.png"/>
            <p:cNvPicPr>
              <a:picLocks noChangeAspect="1" noChangeArrowheads="1"/>
            </p:cNvPicPr>
            <p:nvPr/>
          </p:nvPicPr>
          <p:blipFill>
            <a:blip r:embed="rId9">
              <a:extLst>
                <a:ext uri="{28A0092B-C50C-407E-A947-70E740481C1C}">
                  <a14:useLocalDpi xmlns:a14="http://schemas.microsoft.com/office/drawing/2010/main" val="0"/>
                </a:ext>
              </a:extLst>
            </a:blip>
            <a:srcRect l="3943" t="11089" r="4469" b="10641"/>
            <a:stretch>
              <a:fillRect/>
            </a:stretch>
          </p:blipFill>
          <p:spPr bwMode="auto">
            <a:xfrm>
              <a:off x="4487929" y="1800974"/>
              <a:ext cx="1371600" cy="879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4035" name="Title 1"/>
          <p:cNvSpPr>
            <a:spLocks noGrp="1"/>
          </p:cNvSpPr>
          <p:nvPr>
            <p:ph type="title"/>
          </p:nvPr>
        </p:nvSpPr>
        <p:spPr>
          <a:xfrm>
            <a:off x="2152650" y="36515"/>
            <a:ext cx="7886700" cy="777875"/>
          </a:xfrm>
        </p:spPr>
        <p:txBody>
          <a:bodyPr>
            <a:normAutofit fontScale="90000"/>
          </a:bodyPr>
          <a:lstStyle/>
          <a:p>
            <a:pPr algn="ctr" eaLnBrk="1" hangingPunct="1"/>
            <a:r>
              <a:rPr lang="en-US">
                <a:latin typeface="Arial" charset="0"/>
              </a:rPr>
              <a:t> X-ray Diffraction of Bulk Alumina</a:t>
            </a:r>
          </a:p>
        </p:txBody>
      </p:sp>
      <p:sp>
        <p:nvSpPr>
          <p:cNvPr id="44036" name="Content Placeholder 2"/>
          <p:cNvSpPr>
            <a:spLocks noGrp="1"/>
          </p:cNvSpPr>
          <p:nvPr>
            <p:ph idx="1"/>
          </p:nvPr>
        </p:nvSpPr>
        <p:spPr>
          <a:xfrm>
            <a:off x="2152650" y="893765"/>
            <a:ext cx="7886700" cy="4351337"/>
          </a:xfrm>
        </p:spPr>
        <p:txBody>
          <a:bodyPr/>
          <a:lstStyle/>
          <a:p>
            <a:pPr marL="342900" lvl="1"/>
            <a:r>
              <a:rPr lang="en-US" dirty="0">
                <a:latin typeface="Calibri" charset="0"/>
              </a:rPr>
              <a:t>Characterization methods for non-cubic crystals in atomistic simulations are limited</a:t>
            </a:r>
          </a:p>
          <a:p>
            <a:pPr eaLnBrk="1" hangingPunct="1"/>
            <a:endParaRPr lang="en-US" dirty="0">
              <a:latin typeface="Calibri" charset="0"/>
            </a:endParaRPr>
          </a:p>
          <a:p>
            <a:pPr eaLnBrk="1" hangingPunct="1"/>
            <a:endParaRPr lang="en-US" dirty="0">
              <a:latin typeface="Calibri" charset="0"/>
            </a:endParaRPr>
          </a:p>
        </p:txBody>
      </p:sp>
      <p:sp>
        <p:nvSpPr>
          <p:cNvPr id="4" name="Content Placeholder 2"/>
          <p:cNvSpPr txBox="1">
            <a:spLocks/>
          </p:cNvSpPr>
          <p:nvPr/>
        </p:nvSpPr>
        <p:spPr bwMode="auto">
          <a:xfrm>
            <a:off x="1806236" y="1700215"/>
            <a:ext cx="4574324" cy="176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74295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lvl="2" eaLnBrk="1" hangingPunct="1">
              <a:spcBef>
                <a:spcPct val="20000"/>
              </a:spcBef>
              <a:buFont typeface="Courier New" charset="0"/>
              <a:buChar char="o"/>
            </a:pPr>
            <a:r>
              <a:rPr lang="en-US" sz="1800" dirty="0" err="1">
                <a:latin typeface="Arial" charset="0"/>
                <a:cs typeface="Arial" charset="0"/>
              </a:rPr>
              <a:t>Centrosymmetry</a:t>
            </a:r>
            <a:r>
              <a:rPr lang="en-US" sz="1800" dirty="0">
                <a:latin typeface="Arial" charset="0"/>
                <a:cs typeface="Arial" charset="0"/>
              </a:rPr>
              <a:t> analysis shows no clear differentiation between phases</a:t>
            </a:r>
          </a:p>
          <a:p>
            <a:pPr lvl="2" eaLnBrk="1" hangingPunct="1">
              <a:spcBef>
                <a:spcPct val="20000"/>
              </a:spcBef>
              <a:buFont typeface="Courier New" charset="0"/>
              <a:buChar char="o"/>
            </a:pPr>
            <a:r>
              <a:rPr lang="en-US" sz="1800" dirty="0">
                <a:latin typeface="Arial" charset="0"/>
                <a:cs typeface="Arial" charset="0"/>
              </a:rPr>
              <a:t>Radial distribution function cannot differentiate between transition phases</a:t>
            </a:r>
          </a:p>
        </p:txBody>
      </p:sp>
      <p:grpSp>
        <p:nvGrpSpPr>
          <p:cNvPr id="6" name="Group 5"/>
          <p:cNvGrpSpPr>
            <a:grpSpLocks/>
          </p:cNvGrpSpPr>
          <p:nvPr/>
        </p:nvGrpSpPr>
        <p:grpSpPr bwMode="auto">
          <a:xfrm>
            <a:off x="2697882" y="3340100"/>
            <a:ext cx="4027958" cy="2960738"/>
            <a:chOff x="3646738" y="3638550"/>
            <a:chExt cx="5370262" cy="2961219"/>
          </a:xfrm>
        </p:grpSpPr>
        <p:pic>
          <p:nvPicPr>
            <p:cNvPr id="44081"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30969" y="4172857"/>
              <a:ext cx="2057399" cy="219997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4082" name="Rectangle 7"/>
            <p:cNvSpPr>
              <a:spLocks noChangeArrowheads="1"/>
            </p:cNvSpPr>
            <p:nvPr/>
          </p:nvSpPr>
          <p:spPr bwMode="auto">
            <a:xfrm>
              <a:off x="3646738" y="6291942"/>
              <a:ext cx="2335283" cy="307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eaLnBrk="1" hangingPunct="1"/>
              <a:r>
                <a:rPr lang="en-US" sz="1400">
                  <a:solidFill>
                    <a:srgbClr val="BE0F32"/>
                  </a:solidFill>
                  <a:latin typeface="Arial" charset="0"/>
                  <a:cs typeface="Arial" charset="0"/>
                </a:rPr>
                <a:t>(Santos et al. 2000)</a:t>
              </a:r>
            </a:p>
          </p:txBody>
        </p:sp>
        <p:sp>
          <p:nvSpPr>
            <p:cNvPr id="44083" name="Rectangle 8"/>
            <p:cNvSpPr>
              <a:spLocks noChangeArrowheads="1"/>
            </p:cNvSpPr>
            <p:nvPr/>
          </p:nvSpPr>
          <p:spPr bwMode="auto">
            <a:xfrm>
              <a:off x="6314697" y="6291942"/>
              <a:ext cx="2321492" cy="307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eaLnBrk="1" hangingPunct="1"/>
              <a:r>
                <a:rPr lang="en-US" sz="1400">
                  <a:solidFill>
                    <a:srgbClr val="BE0F32"/>
                  </a:solidFill>
                  <a:latin typeface="Arial" charset="0"/>
                  <a:cs typeface="Arial" charset="0"/>
                </a:rPr>
                <a:t>(Ollivier et al. 1997)</a:t>
              </a:r>
            </a:p>
          </p:txBody>
        </p:sp>
        <p:sp>
          <p:nvSpPr>
            <p:cNvPr id="44084" name="Rectangle 9"/>
            <p:cNvSpPr>
              <a:spLocks noChangeArrowheads="1"/>
            </p:cNvSpPr>
            <p:nvPr/>
          </p:nvSpPr>
          <p:spPr bwMode="auto">
            <a:xfrm>
              <a:off x="3699976" y="3657600"/>
              <a:ext cx="2228807" cy="523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eaLnBrk="1" hangingPunct="1"/>
              <a:r>
                <a:rPr lang="en-US" sz="1400">
                  <a:solidFill>
                    <a:srgbClr val="BE0F32"/>
                  </a:solidFill>
                  <a:latin typeface="Arial" charset="0"/>
                  <a:cs typeface="Arial" charset="0"/>
                </a:rPr>
                <a:t>XRD </a:t>
              </a:r>
            </a:p>
            <a:p>
              <a:pPr algn="ctr" eaLnBrk="1" hangingPunct="1"/>
              <a:r>
                <a:rPr lang="en-US" sz="1400">
                  <a:solidFill>
                    <a:srgbClr val="BE0F32"/>
                  </a:solidFill>
                  <a:latin typeface="Arial" charset="0"/>
                  <a:cs typeface="Arial" charset="0"/>
                </a:rPr>
                <a:t>of Alumina Phases</a:t>
              </a:r>
            </a:p>
          </p:txBody>
        </p:sp>
        <p:sp>
          <p:nvSpPr>
            <p:cNvPr id="44085" name="Rectangle 10"/>
            <p:cNvSpPr>
              <a:spLocks noChangeArrowheads="1"/>
            </p:cNvSpPr>
            <p:nvPr/>
          </p:nvSpPr>
          <p:spPr bwMode="auto">
            <a:xfrm>
              <a:off x="6005928" y="3638550"/>
              <a:ext cx="2939029" cy="6668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en-US" sz="1400">
                  <a:solidFill>
                    <a:srgbClr val="BE0F32"/>
                  </a:solidFill>
                  <a:latin typeface="Arial" charset="0"/>
                  <a:cs typeface="Arial" charset="0"/>
                </a:rPr>
                <a:t>SAED and HRTEM </a:t>
              </a:r>
            </a:p>
            <a:p>
              <a:pPr algn="ctr" eaLnBrk="1" hangingPunct="1"/>
              <a:r>
                <a:rPr lang="en-US" sz="1400">
                  <a:solidFill>
                    <a:srgbClr val="BE0F32"/>
                  </a:solidFill>
                  <a:latin typeface="Arial" charset="0"/>
                  <a:cs typeface="Arial" charset="0"/>
                </a:rPr>
                <a:t>of 120° twining in </a:t>
              </a:r>
              <a:r>
                <a:rPr lang="el-GR" sz="1400">
                  <a:solidFill>
                    <a:srgbClr val="BE0F32"/>
                  </a:solidFill>
                  <a:latin typeface="Arial" charset="0"/>
                  <a:cs typeface="Arial" charset="0"/>
                </a:rPr>
                <a:t>κ</a:t>
              </a:r>
              <a:r>
                <a:rPr lang="en-US" sz="1400">
                  <a:solidFill>
                    <a:srgbClr val="BE0F32"/>
                  </a:solidFill>
                  <a:latin typeface="Arial" charset="0"/>
                  <a:cs typeface="Arial" charset="0"/>
                </a:rPr>
                <a:t>-Al</a:t>
              </a:r>
              <a:r>
                <a:rPr lang="en-US" sz="1400" baseline="-25000">
                  <a:solidFill>
                    <a:srgbClr val="BE0F32"/>
                  </a:solidFill>
                  <a:latin typeface="Arial" charset="0"/>
                  <a:cs typeface="Arial" charset="0"/>
                </a:rPr>
                <a:t>2</a:t>
              </a:r>
              <a:r>
                <a:rPr lang="en-US" sz="1400">
                  <a:solidFill>
                    <a:srgbClr val="BE0F32"/>
                  </a:solidFill>
                  <a:latin typeface="Arial" charset="0"/>
                  <a:cs typeface="Arial" charset="0"/>
                </a:rPr>
                <a:t>O</a:t>
              </a:r>
              <a:r>
                <a:rPr lang="en-US" sz="1400" baseline="-25000">
                  <a:solidFill>
                    <a:srgbClr val="BE0F32"/>
                  </a:solidFill>
                  <a:latin typeface="Arial" charset="0"/>
                  <a:cs typeface="Arial" charset="0"/>
                </a:rPr>
                <a:t>3</a:t>
              </a:r>
            </a:p>
            <a:p>
              <a:pPr algn="ctr" eaLnBrk="1" hangingPunct="1"/>
              <a:endParaRPr lang="en-US" sz="1400" baseline="-25000">
                <a:solidFill>
                  <a:srgbClr val="BE0F32"/>
                </a:solidFill>
                <a:latin typeface="Arial" charset="0"/>
                <a:cs typeface="Arial" charset="0"/>
              </a:endParaRPr>
            </a:p>
          </p:txBody>
        </p:sp>
        <p:pic>
          <p:nvPicPr>
            <p:cNvPr id="44086" name="Picture 6"/>
            <p:cNvPicPr>
              <a:picLocks noChangeAspect="1" noChangeArrowheads="1"/>
            </p:cNvPicPr>
            <p:nvPr/>
          </p:nvPicPr>
          <p:blipFill>
            <a:blip r:embed="rId11">
              <a:extLst>
                <a:ext uri="{28A0092B-C50C-407E-A947-70E740481C1C}">
                  <a14:useLocalDpi xmlns:a14="http://schemas.microsoft.com/office/drawing/2010/main" val="0"/>
                </a:ext>
              </a:extLst>
            </a:blip>
            <a:srcRect l="5676" t="3735" r="3734" b="3552"/>
            <a:stretch>
              <a:fillRect/>
            </a:stretch>
          </p:blipFill>
          <p:spPr bwMode="auto">
            <a:xfrm>
              <a:off x="5933884" y="4121288"/>
              <a:ext cx="3083116" cy="21271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grpSp>
        <p:nvGrpSpPr>
          <p:cNvPr id="23" name="Group 22"/>
          <p:cNvGrpSpPr>
            <a:grpSpLocks/>
          </p:cNvGrpSpPr>
          <p:nvPr/>
        </p:nvGrpSpPr>
        <p:grpSpPr bwMode="auto">
          <a:xfrm>
            <a:off x="6380561" y="1911352"/>
            <a:ext cx="2778919" cy="2132013"/>
            <a:chOff x="4222809" y="1400420"/>
            <a:chExt cx="4692596" cy="2701673"/>
          </a:xfrm>
        </p:grpSpPr>
        <p:grpSp>
          <p:nvGrpSpPr>
            <p:cNvPr id="44069" name="Group 23"/>
            <p:cNvGrpSpPr>
              <a:grpSpLocks/>
            </p:cNvGrpSpPr>
            <p:nvPr/>
          </p:nvGrpSpPr>
          <p:grpSpPr bwMode="auto">
            <a:xfrm>
              <a:off x="4222809" y="2727226"/>
              <a:ext cx="1803452" cy="1171689"/>
              <a:chOff x="4433237" y="1623642"/>
              <a:chExt cx="1509626" cy="1068226"/>
            </a:xfrm>
          </p:grpSpPr>
          <p:sp>
            <p:nvSpPr>
              <p:cNvPr id="34" name="Rounded Rectangle 33"/>
              <p:cNvSpPr/>
              <p:nvPr/>
            </p:nvSpPr>
            <p:spPr bwMode="auto">
              <a:xfrm>
                <a:off x="4470262" y="1751008"/>
                <a:ext cx="1472601" cy="940859"/>
              </a:xfrm>
              <a:prstGeom prst="roundRect">
                <a:avLst>
                  <a:gd name="adj" fmla="val 8580"/>
                </a:avLst>
              </a:prstGeom>
              <a:noFill/>
              <a:ln>
                <a:solidFill>
                  <a:srgbClr val="CC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lstStyle/>
              <a:p>
                <a:pPr marL="742950" indent="-285750">
                  <a:spcBef>
                    <a:spcPct val="20000"/>
                  </a:spcBef>
                  <a:buFont typeface="Wingdings" pitchFamily="2" charset="2"/>
                  <a:buChar char="Ø"/>
                  <a:defRPr/>
                </a:pPr>
                <a:endParaRPr lang="en-US" sz="2000">
                  <a:solidFill>
                    <a:schemeClr val="tx1"/>
                  </a:solidFill>
                  <a:latin typeface="Arial" charset="0"/>
                </a:endParaRPr>
              </a:p>
            </p:txBody>
          </p:sp>
          <p:sp>
            <p:nvSpPr>
              <p:cNvPr id="44080" name="TextBox 34"/>
              <p:cNvSpPr txBox="1">
                <a:spLocks noChangeArrowheads="1"/>
              </p:cNvSpPr>
              <p:nvPr/>
            </p:nvSpPr>
            <p:spPr bwMode="auto">
              <a:xfrm>
                <a:off x="4433237" y="1623642"/>
                <a:ext cx="465072" cy="5333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l-GR" b="1">
                    <a:solidFill>
                      <a:srgbClr val="CC9900"/>
                    </a:solidFill>
                    <a:latin typeface="Times" charset="0"/>
                  </a:rPr>
                  <a:t>θ</a:t>
                </a:r>
                <a:endParaRPr lang="en-US" b="1">
                  <a:solidFill>
                    <a:srgbClr val="CC9900"/>
                  </a:solidFill>
                  <a:latin typeface="Times" charset="0"/>
                </a:endParaRPr>
              </a:p>
            </p:txBody>
          </p:sp>
        </p:grpSp>
        <p:grpSp>
          <p:nvGrpSpPr>
            <p:cNvPr id="44070" name="Group 24"/>
            <p:cNvGrpSpPr>
              <a:grpSpLocks/>
            </p:cNvGrpSpPr>
            <p:nvPr/>
          </p:nvGrpSpPr>
          <p:grpSpPr bwMode="auto">
            <a:xfrm>
              <a:off x="4470400" y="1661274"/>
              <a:ext cx="1471679" cy="1056526"/>
              <a:chOff x="4470400" y="1661274"/>
              <a:chExt cx="1471679" cy="1056526"/>
            </a:xfrm>
          </p:grpSpPr>
          <p:sp>
            <p:nvSpPr>
              <p:cNvPr id="32" name="Rounded Rectangle 31"/>
              <p:cNvSpPr/>
              <p:nvPr/>
            </p:nvSpPr>
            <p:spPr bwMode="auto">
              <a:xfrm>
                <a:off x="4470105" y="1776603"/>
                <a:ext cx="1471714" cy="941461"/>
              </a:xfrm>
              <a:prstGeom prst="roundRect">
                <a:avLst>
                  <a:gd name="adj" fmla="val 8580"/>
                </a:avLst>
              </a:prstGeom>
              <a:noFill/>
              <a:ln>
                <a:solidFill>
                  <a:srgbClr val="BE0F32"/>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lstStyle/>
              <a:p>
                <a:pPr marL="742950" indent="-285750">
                  <a:spcBef>
                    <a:spcPct val="20000"/>
                  </a:spcBef>
                  <a:buFont typeface="Wingdings" pitchFamily="2" charset="2"/>
                  <a:buChar char="Ø"/>
                  <a:defRPr/>
                </a:pPr>
                <a:endParaRPr lang="en-US" sz="2000">
                  <a:solidFill>
                    <a:schemeClr val="tx1"/>
                  </a:solidFill>
                  <a:latin typeface="Arial" charset="0"/>
                </a:endParaRPr>
              </a:p>
            </p:txBody>
          </p:sp>
          <p:sp>
            <p:nvSpPr>
              <p:cNvPr id="44078" name="TextBox 32"/>
              <p:cNvSpPr txBox="1">
                <a:spLocks noChangeArrowheads="1"/>
              </p:cNvSpPr>
              <p:nvPr/>
            </p:nvSpPr>
            <p:spPr bwMode="auto">
              <a:xfrm>
                <a:off x="4475229" y="1661274"/>
                <a:ext cx="465071" cy="5848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l-GR" b="1">
                    <a:solidFill>
                      <a:srgbClr val="C00000"/>
                    </a:solidFill>
                    <a:latin typeface="Times" charset="0"/>
                  </a:rPr>
                  <a:t>α</a:t>
                </a:r>
                <a:endParaRPr lang="en-US" b="1">
                  <a:solidFill>
                    <a:srgbClr val="C00000"/>
                  </a:solidFill>
                  <a:latin typeface="Times" charset="0"/>
                </a:endParaRPr>
              </a:p>
            </p:txBody>
          </p:sp>
        </p:grpSp>
        <p:grpSp>
          <p:nvGrpSpPr>
            <p:cNvPr id="44071" name="Group 25"/>
            <p:cNvGrpSpPr>
              <a:grpSpLocks/>
            </p:cNvGrpSpPr>
            <p:nvPr/>
          </p:nvGrpSpPr>
          <p:grpSpPr bwMode="auto">
            <a:xfrm>
              <a:off x="6072789" y="1400420"/>
              <a:ext cx="1503598" cy="2701673"/>
              <a:chOff x="4439031" y="1633590"/>
              <a:chExt cx="1503598" cy="1033165"/>
            </a:xfrm>
          </p:grpSpPr>
          <p:sp>
            <p:nvSpPr>
              <p:cNvPr id="30" name="Rounded Rectangle 29"/>
              <p:cNvSpPr/>
              <p:nvPr/>
            </p:nvSpPr>
            <p:spPr bwMode="auto">
              <a:xfrm>
                <a:off x="4470915" y="1697442"/>
                <a:ext cx="1471714" cy="969313"/>
              </a:xfrm>
              <a:prstGeom prst="roundRect">
                <a:avLst>
                  <a:gd name="adj" fmla="val 8580"/>
                </a:avLst>
              </a:prstGeom>
              <a:noFill/>
              <a:ln>
                <a:solidFill>
                  <a:srgbClr val="0066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lstStyle/>
              <a:p>
                <a:pPr marL="742950" indent="-285750">
                  <a:spcBef>
                    <a:spcPct val="20000"/>
                  </a:spcBef>
                  <a:buFont typeface="Wingdings" pitchFamily="2" charset="2"/>
                  <a:buChar char="Ø"/>
                  <a:defRPr/>
                </a:pPr>
                <a:endParaRPr lang="en-US" sz="2000">
                  <a:solidFill>
                    <a:schemeClr val="tx1"/>
                  </a:solidFill>
                  <a:latin typeface="Arial" charset="0"/>
                </a:endParaRPr>
              </a:p>
            </p:txBody>
          </p:sp>
          <p:sp>
            <p:nvSpPr>
              <p:cNvPr id="44076" name="TextBox 30"/>
              <p:cNvSpPr txBox="1">
                <a:spLocks noChangeArrowheads="1"/>
              </p:cNvSpPr>
              <p:nvPr/>
            </p:nvSpPr>
            <p:spPr bwMode="auto">
              <a:xfrm>
                <a:off x="4439031" y="1633590"/>
                <a:ext cx="465071" cy="223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l-GR" b="1">
                    <a:solidFill>
                      <a:srgbClr val="006600"/>
                    </a:solidFill>
                    <a:latin typeface="Times" charset="0"/>
                  </a:rPr>
                  <a:t>γ</a:t>
                </a:r>
                <a:endParaRPr lang="en-US" b="1">
                  <a:solidFill>
                    <a:srgbClr val="006600"/>
                  </a:solidFill>
                  <a:latin typeface="Times" charset="0"/>
                </a:endParaRPr>
              </a:p>
            </p:txBody>
          </p:sp>
        </p:grpSp>
        <p:grpSp>
          <p:nvGrpSpPr>
            <p:cNvPr id="44072" name="Group 26"/>
            <p:cNvGrpSpPr>
              <a:grpSpLocks/>
            </p:cNvGrpSpPr>
            <p:nvPr/>
          </p:nvGrpSpPr>
          <p:grpSpPr bwMode="auto">
            <a:xfrm>
              <a:off x="7603055" y="1424558"/>
              <a:ext cx="1312350" cy="1947298"/>
              <a:chOff x="4404549" y="1609595"/>
              <a:chExt cx="1537530" cy="1057538"/>
            </a:xfrm>
          </p:grpSpPr>
          <p:sp>
            <p:nvSpPr>
              <p:cNvPr id="28" name="Rounded Rectangle 27"/>
              <p:cNvSpPr/>
              <p:nvPr/>
            </p:nvSpPr>
            <p:spPr bwMode="auto">
              <a:xfrm>
                <a:off x="4469880" y="1696996"/>
                <a:ext cx="1472199" cy="970138"/>
              </a:xfrm>
              <a:prstGeom prst="roundRect">
                <a:avLst>
                  <a:gd name="adj" fmla="val 8580"/>
                </a:avLst>
              </a:prstGeom>
              <a:noFill/>
              <a:ln>
                <a:solidFill>
                  <a:srgbClr val="000066"/>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lstStyle/>
              <a:p>
                <a:pPr marL="742950" indent="-285750">
                  <a:spcBef>
                    <a:spcPct val="20000"/>
                  </a:spcBef>
                  <a:buFont typeface="Wingdings" pitchFamily="2" charset="2"/>
                  <a:buChar char="Ø"/>
                  <a:defRPr/>
                </a:pPr>
                <a:endParaRPr lang="en-US" sz="2000">
                  <a:solidFill>
                    <a:schemeClr val="tx1"/>
                  </a:solidFill>
                  <a:latin typeface="Arial" charset="0"/>
                </a:endParaRPr>
              </a:p>
            </p:txBody>
          </p:sp>
          <p:sp>
            <p:nvSpPr>
              <p:cNvPr id="44074" name="TextBox 28"/>
              <p:cNvSpPr txBox="1">
                <a:spLocks noChangeArrowheads="1"/>
              </p:cNvSpPr>
              <p:nvPr/>
            </p:nvSpPr>
            <p:spPr bwMode="auto">
              <a:xfrm>
                <a:off x="4404549" y="1609595"/>
                <a:ext cx="465073" cy="31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l-GR" b="1">
                    <a:solidFill>
                      <a:srgbClr val="000066"/>
                    </a:solidFill>
                    <a:latin typeface="Times" charset="0"/>
                  </a:rPr>
                  <a:t>κ</a:t>
                </a:r>
                <a:endParaRPr lang="en-US" b="1">
                  <a:solidFill>
                    <a:srgbClr val="000066"/>
                  </a:solidFill>
                  <a:latin typeface="Times" charset="0"/>
                </a:endParaRPr>
              </a:p>
            </p:txBody>
          </p:sp>
        </p:grpSp>
      </p:grpSp>
      <p:grpSp>
        <p:nvGrpSpPr>
          <p:cNvPr id="36" name="Group 35"/>
          <p:cNvGrpSpPr>
            <a:grpSpLocks/>
          </p:cNvGrpSpPr>
          <p:nvPr/>
        </p:nvGrpSpPr>
        <p:grpSpPr bwMode="auto">
          <a:xfrm>
            <a:off x="8535592" y="3679826"/>
            <a:ext cx="1015603" cy="743974"/>
            <a:chOff x="5263986" y="2494134"/>
            <a:chExt cx="1716096" cy="942669"/>
          </a:xfrm>
        </p:grpSpPr>
        <p:grpSp>
          <p:nvGrpSpPr>
            <p:cNvPr id="44056" name="Group 36"/>
            <p:cNvGrpSpPr>
              <a:grpSpLocks/>
            </p:cNvGrpSpPr>
            <p:nvPr/>
          </p:nvGrpSpPr>
          <p:grpSpPr bwMode="auto">
            <a:xfrm rot="10800000">
              <a:off x="5605919" y="2809362"/>
              <a:ext cx="1107563" cy="143882"/>
              <a:chOff x="2511495" y="4253702"/>
              <a:chExt cx="451664" cy="109870"/>
            </a:xfrm>
          </p:grpSpPr>
          <p:cxnSp>
            <p:nvCxnSpPr>
              <p:cNvPr id="45" name="Straight Connector 44"/>
              <p:cNvCxnSpPr/>
              <p:nvPr/>
            </p:nvCxnSpPr>
            <p:spPr>
              <a:xfrm>
                <a:off x="2966408" y="4260222"/>
                <a:ext cx="0" cy="10905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515174" y="4260222"/>
                <a:ext cx="0" cy="10905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2622650" y="4260222"/>
                <a:ext cx="0" cy="10905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2736689" y="4260222"/>
                <a:ext cx="0" cy="10905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2851548" y="4260222"/>
                <a:ext cx="0" cy="10905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4057" name="Picture 2" descr="D:\sxc033\Research\Data\Al2O3_Bulk\1_UnitCell\Images\Gamma_Centro2.png"/>
            <p:cNvPicPr>
              <a:picLocks noChangeAspect="1" noChangeArrowheads="1"/>
            </p:cNvPicPr>
            <p:nvPr/>
          </p:nvPicPr>
          <p:blipFill>
            <a:blip r:embed="rId12">
              <a:extLst>
                <a:ext uri="{28A0092B-C50C-407E-A947-70E740481C1C}">
                  <a14:useLocalDpi xmlns:a14="http://schemas.microsoft.com/office/drawing/2010/main" val="0"/>
                </a:ext>
              </a:extLst>
            </a:blip>
            <a:srcRect l="94154" t="4889" r="751" b="74770"/>
            <a:stretch>
              <a:fillRect/>
            </a:stretch>
          </p:blipFill>
          <p:spPr bwMode="auto">
            <a:xfrm rot="5400000">
              <a:off x="6057518" y="2259012"/>
              <a:ext cx="194163" cy="1162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58" name="TextBox 38"/>
            <p:cNvSpPr txBox="1">
              <a:spLocks noChangeArrowheads="1"/>
            </p:cNvSpPr>
            <p:nvPr/>
          </p:nvSpPr>
          <p:spPr bwMode="auto">
            <a:xfrm>
              <a:off x="5263986" y="2494134"/>
              <a:ext cx="1695202" cy="506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000">
                  <a:latin typeface="Arial" charset="0"/>
                </a:rPr>
                <a:t>Centrosymmetry(Å</a:t>
              </a:r>
              <a:r>
                <a:rPr lang="en-US" sz="1000" baseline="30000">
                  <a:latin typeface="Arial" charset="0"/>
                </a:rPr>
                <a:t>2</a:t>
              </a:r>
              <a:r>
                <a:rPr lang="en-US" sz="1000">
                  <a:latin typeface="Arial" charset="0"/>
                </a:rPr>
                <a:t>)</a:t>
              </a:r>
            </a:p>
          </p:txBody>
        </p:sp>
        <p:sp>
          <p:nvSpPr>
            <p:cNvPr id="44059" name="TextBox 39"/>
            <p:cNvSpPr txBox="1">
              <a:spLocks noChangeArrowheads="1"/>
            </p:cNvSpPr>
            <p:nvPr/>
          </p:nvSpPr>
          <p:spPr bwMode="auto">
            <a:xfrm>
              <a:off x="5478083" y="2890838"/>
              <a:ext cx="228600" cy="331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a:latin typeface="Arial" charset="0"/>
                </a:rPr>
                <a:t>0</a:t>
              </a:r>
            </a:p>
          </p:txBody>
        </p:sp>
        <p:sp>
          <p:nvSpPr>
            <p:cNvPr id="44060" name="TextBox 40"/>
            <p:cNvSpPr txBox="1">
              <a:spLocks noChangeArrowheads="1"/>
            </p:cNvSpPr>
            <p:nvPr/>
          </p:nvSpPr>
          <p:spPr bwMode="auto">
            <a:xfrm>
              <a:off x="6499629" y="2890838"/>
              <a:ext cx="480453" cy="5459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a:latin typeface="Arial" charset="0"/>
                </a:rPr>
                <a:t>20</a:t>
              </a:r>
            </a:p>
          </p:txBody>
        </p:sp>
        <p:sp>
          <p:nvSpPr>
            <p:cNvPr id="44061" name="TextBox 41"/>
            <p:cNvSpPr txBox="1">
              <a:spLocks noChangeArrowheads="1"/>
            </p:cNvSpPr>
            <p:nvPr/>
          </p:nvSpPr>
          <p:spPr bwMode="auto">
            <a:xfrm>
              <a:off x="5731652" y="2890838"/>
              <a:ext cx="381001" cy="331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a:latin typeface="Arial" charset="0"/>
                </a:rPr>
                <a:t>5</a:t>
              </a:r>
            </a:p>
          </p:txBody>
        </p:sp>
        <p:sp>
          <p:nvSpPr>
            <p:cNvPr id="44062" name="TextBox 42"/>
            <p:cNvSpPr txBox="1">
              <a:spLocks noChangeArrowheads="1"/>
            </p:cNvSpPr>
            <p:nvPr/>
          </p:nvSpPr>
          <p:spPr bwMode="auto">
            <a:xfrm>
              <a:off x="5954327" y="2890838"/>
              <a:ext cx="466744" cy="5459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a:latin typeface="Arial" charset="0"/>
                </a:rPr>
                <a:t>10</a:t>
              </a:r>
            </a:p>
          </p:txBody>
        </p:sp>
        <p:sp>
          <p:nvSpPr>
            <p:cNvPr id="44063" name="TextBox 43"/>
            <p:cNvSpPr txBox="1">
              <a:spLocks noChangeArrowheads="1"/>
            </p:cNvSpPr>
            <p:nvPr/>
          </p:nvSpPr>
          <p:spPr bwMode="auto">
            <a:xfrm>
              <a:off x="6232116" y="2890838"/>
              <a:ext cx="438506" cy="5459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a:latin typeface="Arial" charset="0"/>
                </a:rPr>
                <a:t>15</a:t>
              </a:r>
            </a:p>
          </p:txBody>
        </p:sp>
      </p:grpSp>
      <p:grpSp>
        <p:nvGrpSpPr>
          <p:cNvPr id="50" name="Group 49"/>
          <p:cNvGrpSpPr>
            <a:grpSpLocks/>
          </p:cNvGrpSpPr>
          <p:nvPr/>
        </p:nvGrpSpPr>
        <p:grpSpPr bwMode="auto">
          <a:xfrm>
            <a:off x="6890148" y="4084640"/>
            <a:ext cx="2259806" cy="2162175"/>
            <a:chOff x="5673019" y="4314825"/>
            <a:chExt cx="3013781" cy="2162175"/>
          </a:xfrm>
        </p:grpSpPr>
        <p:grpSp>
          <p:nvGrpSpPr>
            <p:cNvPr id="44051" name="Group 50"/>
            <p:cNvGrpSpPr>
              <a:grpSpLocks/>
            </p:cNvGrpSpPr>
            <p:nvPr/>
          </p:nvGrpSpPr>
          <p:grpSpPr bwMode="auto">
            <a:xfrm>
              <a:off x="5673019" y="4586703"/>
              <a:ext cx="3013781" cy="1890297"/>
              <a:chOff x="710776" y="3271837"/>
              <a:chExt cx="3861224" cy="2421828"/>
            </a:xfrm>
          </p:grpSpPr>
          <p:pic>
            <p:nvPicPr>
              <p:cNvPr id="44053" name="Picture 52"/>
              <p:cNvPicPr>
                <a:picLocks noChangeAspect="1"/>
              </p:cNvPicPr>
              <p:nvPr/>
            </p:nvPicPr>
            <p:blipFill>
              <a:blip r:embed="rId13">
                <a:extLst>
                  <a:ext uri="{28A0092B-C50C-407E-A947-70E740481C1C}">
                    <a14:useLocalDpi xmlns:a14="http://schemas.microsoft.com/office/drawing/2010/main" val="0"/>
                  </a:ext>
                </a:extLst>
              </a:blip>
              <a:srcRect l="10170" t="21951" r="5196" b="-2"/>
              <a:stretch>
                <a:fillRect/>
              </a:stretch>
            </p:blipFill>
            <p:spPr bwMode="auto">
              <a:xfrm>
                <a:off x="710776" y="3376793"/>
                <a:ext cx="3861224" cy="2316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54" name="Rectangle 53"/>
              <p:cNvSpPr>
                <a:spLocks noChangeArrowheads="1"/>
              </p:cNvSpPr>
              <p:nvPr/>
            </p:nvSpPr>
            <p:spPr bwMode="auto">
              <a:xfrm>
                <a:off x="4395785" y="3965466"/>
                <a:ext cx="152400" cy="396986"/>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742950" indent="-285750">
                  <a:spcBef>
                    <a:spcPct val="20000"/>
                  </a:spcBef>
                  <a:buFont typeface="Wingdings" charset="0"/>
                  <a:buChar char="Ø"/>
                </a:pPr>
                <a:endParaRPr lang="en-US" sz="2000">
                  <a:latin typeface="Arial" charset="0"/>
                </a:endParaRPr>
              </a:p>
            </p:txBody>
          </p:sp>
          <p:sp>
            <p:nvSpPr>
              <p:cNvPr id="44055" name="Rectangle 54"/>
              <p:cNvSpPr>
                <a:spLocks noChangeArrowheads="1"/>
              </p:cNvSpPr>
              <p:nvPr/>
            </p:nvSpPr>
            <p:spPr bwMode="auto">
              <a:xfrm>
                <a:off x="835818" y="3271837"/>
                <a:ext cx="3538728" cy="2090737"/>
              </a:xfrm>
              <a:prstGeom prst="rect">
                <a:avLst/>
              </a:prstGeom>
              <a:noFill/>
              <a:ln w="190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marL="742950" indent="-285750">
                  <a:spcBef>
                    <a:spcPct val="20000"/>
                  </a:spcBef>
                  <a:buFont typeface="Wingdings" charset="0"/>
                  <a:buChar char="Ø"/>
                </a:pPr>
                <a:endParaRPr lang="en-US" sz="2000">
                  <a:latin typeface="Arial" charset="0"/>
                </a:endParaRPr>
              </a:p>
            </p:txBody>
          </p:sp>
        </p:grpSp>
        <p:sp>
          <p:nvSpPr>
            <p:cNvPr id="44052" name="TextBox 51"/>
            <p:cNvSpPr txBox="1">
              <a:spLocks noChangeArrowheads="1"/>
            </p:cNvSpPr>
            <p:nvPr/>
          </p:nvSpPr>
          <p:spPr bwMode="auto">
            <a:xfrm>
              <a:off x="5770617" y="4314825"/>
              <a:ext cx="281858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b="1">
                  <a:latin typeface="Arial" charset="0"/>
                </a:rPr>
                <a:t>Radial Distribution Functions</a:t>
              </a:r>
            </a:p>
          </p:txBody>
        </p:sp>
      </p:grpSp>
      <p:sp>
        <p:nvSpPr>
          <p:cNvPr id="56" name="TextBox 55"/>
          <p:cNvSpPr txBox="1">
            <a:spLocks noChangeArrowheads="1"/>
          </p:cNvSpPr>
          <p:nvPr/>
        </p:nvSpPr>
        <p:spPr bwMode="auto">
          <a:xfrm>
            <a:off x="7472258" y="1435429"/>
            <a:ext cx="117871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b="1" dirty="0">
                <a:latin typeface="Arial" charset="0"/>
              </a:rPr>
              <a:t>Alumina Phases</a:t>
            </a:r>
          </a:p>
        </p:txBody>
      </p:sp>
      <p:sp>
        <p:nvSpPr>
          <p:cNvPr id="57" name="Rectangle 56"/>
          <p:cNvSpPr/>
          <p:nvPr/>
        </p:nvSpPr>
        <p:spPr>
          <a:xfrm>
            <a:off x="7063979" y="4741864"/>
            <a:ext cx="2432447" cy="1938992"/>
          </a:xfrm>
          <a:prstGeom prst="rect">
            <a:avLst/>
          </a:prstGeom>
          <a:noFill/>
          <a:ln>
            <a:solidFill>
              <a:srgbClr val="BE0F32"/>
            </a:solidFill>
          </a:ln>
        </p:spPr>
        <p:style>
          <a:lnRef idx="2">
            <a:schemeClr val="accent6"/>
          </a:lnRef>
          <a:fillRef idx="1">
            <a:schemeClr val="lt1"/>
          </a:fillRef>
          <a:effectRef idx="0">
            <a:schemeClr val="accent6"/>
          </a:effectRef>
          <a:fontRef idx="minor">
            <a:schemeClr val="dk1"/>
          </a:fontRef>
        </p:style>
        <p:txBody>
          <a:bodyPr>
            <a:spAutoFit/>
          </a:bodyPr>
          <a:lstStyle/>
          <a:p>
            <a:pPr marL="0" lvl="1" algn="ctr">
              <a:defRPr/>
            </a:pPr>
            <a:r>
              <a:rPr lang="en-US" sz="2000" dirty="0">
                <a:latin typeface="Arial" pitchFamily="34" charset="0"/>
                <a:cs typeface="Arial" pitchFamily="34" charset="0"/>
              </a:rPr>
              <a:t>Our objective is to develop an atomistic method to compute x-ray and electron diffraction patterns</a:t>
            </a:r>
          </a:p>
        </p:txBody>
      </p:sp>
      <p:grpSp>
        <p:nvGrpSpPr>
          <p:cNvPr id="58" name="Group 57"/>
          <p:cNvGrpSpPr>
            <a:grpSpLocks/>
          </p:cNvGrpSpPr>
          <p:nvPr/>
        </p:nvGrpSpPr>
        <p:grpSpPr bwMode="auto">
          <a:xfrm>
            <a:off x="4992291" y="2282825"/>
            <a:ext cx="2667000" cy="2438400"/>
            <a:chOff x="3048000" y="2429754"/>
            <a:chExt cx="3557171" cy="2437481"/>
          </a:xfrm>
        </p:grpSpPr>
        <p:sp>
          <p:nvSpPr>
            <p:cNvPr id="59" name="Arc 58"/>
            <p:cNvSpPr/>
            <p:nvPr/>
          </p:nvSpPr>
          <p:spPr bwMode="auto">
            <a:xfrm rot="5400000">
              <a:off x="3607845" y="1869909"/>
              <a:ext cx="2437481" cy="3557171"/>
            </a:xfrm>
            <a:prstGeom prst="arc">
              <a:avLst>
                <a:gd name="adj1" fmla="val 17371005"/>
                <a:gd name="adj2" fmla="val 20214224"/>
              </a:avLst>
            </a:prstGeom>
            <a:ln w="76200">
              <a:headEnd type="triangle" w="med" len="med"/>
              <a:tailEnd type="triangle" w="med" len="med"/>
            </a:ln>
          </p:spPr>
          <p:style>
            <a:lnRef idx="1">
              <a:schemeClr val="accent5"/>
            </a:lnRef>
            <a:fillRef idx="0">
              <a:schemeClr val="accent5"/>
            </a:fillRef>
            <a:effectRef idx="0">
              <a:schemeClr val="accent5"/>
            </a:effectRef>
            <a:fontRef idx="minor">
              <a:schemeClr val="tx1"/>
            </a:fontRef>
          </p:style>
          <p:txBody>
            <a:bodyPr/>
            <a:lstStyle/>
            <a:p>
              <a:pPr marL="742950" indent="-285750">
                <a:spcBef>
                  <a:spcPct val="20000"/>
                </a:spcBef>
                <a:buFont typeface="Wingdings" pitchFamily="2" charset="2"/>
                <a:buChar char="Ø"/>
                <a:defRPr/>
              </a:pPr>
              <a:endParaRPr lang="en-US" sz="2000">
                <a:latin typeface="Arial" charset="0"/>
              </a:endParaRPr>
            </a:p>
          </p:txBody>
        </p:sp>
        <p:sp>
          <p:nvSpPr>
            <p:cNvPr id="60" name="Rectangle 59"/>
            <p:cNvSpPr/>
            <p:nvPr/>
          </p:nvSpPr>
          <p:spPr>
            <a:xfrm rot="20104673">
              <a:off x="5815923" y="4519704"/>
              <a:ext cx="201679" cy="228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 name="Freeform 60"/>
            <p:cNvSpPr/>
            <p:nvPr/>
          </p:nvSpPr>
          <p:spPr>
            <a:xfrm rot="3487342">
              <a:off x="5679445" y="4643467"/>
              <a:ext cx="260252" cy="44465"/>
            </a:xfrm>
            <a:custGeom>
              <a:avLst/>
              <a:gdLst>
                <a:gd name="connsiteX0" fmla="*/ 0 w 260350"/>
                <a:gd name="connsiteY0" fmla="*/ 88900 h 89022"/>
                <a:gd name="connsiteX1" fmla="*/ 57150 w 260350"/>
                <a:gd name="connsiteY1" fmla="*/ 0 h 89022"/>
                <a:gd name="connsiteX2" fmla="*/ 184150 w 260350"/>
                <a:gd name="connsiteY2" fmla="*/ 88900 h 89022"/>
                <a:gd name="connsiteX3" fmla="*/ 247650 w 260350"/>
                <a:gd name="connsiteY3" fmla="*/ 19050 h 89022"/>
                <a:gd name="connsiteX4" fmla="*/ 260350 w 260350"/>
                <a:gd name="connsiteY4" fmla="*/ 6350 h 89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350" h="89022">
                  <a:moveTo>
                    <a:pt x="0" y="88900"/>
                  </a:moveTo>
                  <a:cubicBezTo>
                    <a:pt x="13229" y="44450"/>
                    <a:pt x="26458" y="0"/>
                    <a:pt x="57150" y="0"/>
                  </a:cubicBezTo>
                  <a:cubicBezTo>
                    <a:pt x="87842" y="0"/>
                    <a:pt x="152400" y="85725"/>
                    <a:pt x="184150" y="88900"/>
                  </a:cubicBezTo>
                  <a:cubicBezTo>
                    <a:pt x="215900" y="92075"/>
                    <a:pt x="234950" y="32808"/>
                    <a:pt x="247650" y="19050"/>
                  </a:cubicBezTo>
                  <a:cubicBezTo>
                    <a:pt x="260350" y="5292"/>
                    <a:pt x="260350" y="5821"/>
                    <a:pt x="260350" y="635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 name="Freeform 61"/>
            <p:cNvSpPr/>
            <p:nvPr/>
          </p:nvSpPr>
          <p:spPr>
            <a:xfrm rot="3487342">
              <a:off x="5877154" y="4522068"/>
              <a:ext cx="260252" cy="46053"/>
            </a:xfrm>
            <a:custGeom>
              <a:avLst/>
              <a:gdLst>
                <a:gd name="connsiteX0" fmla="*/ 0 w 260350"/>
                <a:gd name="connsiteY0" fmla="*/ 88900 h 89022"/>
                <a:gd name="connsiteX1" fmla="*/ 57150 w 260350"/>
                <a:gd name="connsiteY1" fmla="*/ 0 h 89022"/>
                <a:gd name="connsiteX2" fmla="*/ 184150 w 260350"/>
                <a:gd name="connsiteY2" fmla="*/ 88900 h 89022"/>
                <a:gd name="connsiteX3" fmla="*/ 247650 w 260350"/>
                <a:gd name="connsiteY3" fmla="*/ 19050 h 89022"/>
                <a:gd name="connsiteX4" fmla="*/ 260350 w 260350"/>
                <a:gd name="connsiteY4" fmla="*/ 6350 h 89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350" h="89022">
                  <a:moveTo>
                    <a:pt x="0" y="88900"/>
                  </a:moveTo>
                  <a:cubicBezTo>
                    <a:pt x="13229" y="44450"/>
                    <a:pt x="26458" y="0"/>
                    <a:pt x="57150" y="0"/>
                  </a:cubicBezTo>
                  <a:cubicBezTo>
                    <a:pt x="87842" y="0"/>
                    <a:pt x="152400" y="85725"/>
                    <a:pt x="184150" y="88900"/>
                  </a:cubicBezTo>
                  <a:cubicBezTo>
                    <a:pt x="215900" y="92075"/>
                    <a:pt x="234950" y="32808"/>
                    <a:pt x="247650" y="19050"/>
                  </a:cubicBezTo>
                  <a:cubicBezTo>
                    <a:pt x="260350" y="5292"/>
                    <a:pt x="260350" y="5821"/>
                    <a:pt x="260350" y="635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44046" name="Picture 63"/>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524001" y="6005515"/>
            <a:ext cx="884635" cy="725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 name="Picture 64">
            <a:extLst>
              <a:ext uri="{FF2B5EF4-FFF2-40B4-BE49-F238E27FC236}">
                <a16:creationId xmlns:a16="http://schemas.microsoft.com/office/drawing/2014/main" id="{3039D28C-0141-EB40-B50A-425AE669DD73}"/>
              </a:ext>
            </a:extLst>
          </p:cNvPr>
          <p:cNvPicPr>
            <a:picLocks noChangeAspect="1"/>
          </p:cNvPicPr>
          <p:nvPr/>
        </p:nvPicPr>
        <p:blipFill>
          <a:blip r:embed="rId15">
            <a:duotone>
              <a:prstClr val="black"/>
              <a:schemeClr val="accent6">
                <a:tint val="45000"/>
                <a:satMod val="400000"/>
              </a:schemeClr>
            </a:duotone>
          </a:blip>
          <a:stretch>
            <a:fillRect/>
          </a:stretch>
        </p:blipFill>
        <p:spPr>
          <a:xfrm>
            <a:off x="4126845" y="6246697"/>
            <a:ext cx="3493155" cy="611302"/>
          </a:xfrm>
          <a:prstGeom prst="rect">
            <a:avLst/>
          </a:prstGeom>
          <a:solidFill>
            <a:schemeClr val="accent5"/>
          </a:solidFill>
          <a:effectLst>
            <a:outerShdw blurRad="50800" dist="50800" dir="5400000" algn="ctr" rotWithShape="0">
              <a:srgbClr val="000000"/>
            </a:outerShdw>
          </a:effectLst>
        </p:spPr>
      </p:pic>
    </p:spTree>
    <p:extLst>
      <p:ext uri="{BB962C8B-B14F-4D97-AF65-F5344CB8AC3E}">
        <p14:creationId xmlns:p14="http://schemas.microsoft.com/office/powerpoint/2010/main" val="1344772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childTnLst>
                                </p:cTn>
                              </p:par>
                              <p:par>
                                <p:cTn id="24" presetID="10" presetClass="entr" presetSubtype="0" fill="hold"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500"/>
                                        <p:tgtEl>
                                          <p:spTgt spid="5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fade">
                                      <p:cBhvr>
                                        <p:cTn id="34" dur="500"/>
                                        <p:tgtEl>
                                          <p:spTgt spid="57"/>
                                        </p:tgtEl>
                                      </p:cBhvr>
                                    </p:animEffect>
                                  </p:childTnLst>
                                </p:cTn>
                              </p:par>
                              <p:par>
                                <p:cTn id="35" presetID="1" presetClass="entr" presetSubtype="0" fill="hold" nodeType="withEffect">
                                  <p:stCondLst>
                                    <p:cond delay="0"/>
                                  </p:stCondLst>
                                  <p:childTnLst>
                                    <p:set>
                                      <p:cBhvr>
                                        <p:cTn id="36" dur="1" fill="hold">
                                          <p:stCondLst>
                                            <p:cond delay="0"/>
                                          </p:stCondLst>
                                        </p:cTn>
                                        <p:tgtEl>
                                          <p:spTgt spid="58"/>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1653778" y="7940"/>
            <a:ext cx="9014222" cy="504825"/>
          </a:xfrm>
        </p:spPr>
        <p:txBody>
          <a:bodyPr rtlCol="0">
            <a:noAutofit/>
          </a:bodyPr>
          <a:lstStyle/>
          <a:p>
            <a:pPr algn="ctr">
              <a:defRPr/>
            </a:pPr>
            <a:r>
              <a:rPr lang="en-US" altLang="en-US" sz="3200" dirty="0">
                <a:solidFill>
                  <a:schemeClr val="accent6">
                    <a:lumMod val="50000"/>
                  </a:schemeClr>
                </a:solidFill>
                <a:latin typeface="Arial" panose="020B0604020202020204" pitchFamily="34" charset="0"/>
                <a:ea typeface="ＭＳ Ｐゴシック" panose="020B0600070205080204" pitchFamily="34" charset="-128"/>
                <a:cs typeface="Arial" panose="020B0604020202020204" pitchFamily="34" charset="0"/>
              </a:rPr>
              <a:t>Application: Phase Identification in Alumina</a:t>
            </a:r>
          </a:p>
        </p:txBody>
      </p:sp>
      <p:sp>
        <p:nvSpPr>
          <p:cNvPr id="45058" name="Content Placeholder 2"/>
          <p:cNvSpPr>
            <a:spLocks noGrp="1"/>
          </p:cNvSpPr>
          <p:nvPr>
            <p:ph idx="1"/>
          </p:nvPr>
        </p:nvSpPr>
        <p:spPr>
          <a:xfrm>
            <a:off x="1653778" y="877888"/>
            <a:ext cx="4120754" cy="1277872"/>
          </a:xfrm>
        </p:spPr>
        <p:txBody>
          <a:bodyPr/>
          <a:lstStyle/>
          <a:p>
            <a:pPr eaLnBrk="1" hangingPunct="1"/>
            <a:r>
              <a:rPr lang="en-US" sz="2400" b="1" dirty="0">
                <a:latin typeface="Calibri" charset="0"/>
              </a:rPr>
              <a:t>Virtual diffraction can distinguish between alumina phases</a:t>
            </a:r>
          </a:p>
          <a:p>
            <a:pPr marL="457200" lvl="1" indent="0">
              <a:buNone/>
            </a:pPr>
            <a:endParaRPr lang="en-US" dirty="0">
              <a:latin typeface="Calibri" charset="0"/>
            </a:endParaRPr>
          </a:p>
        </p:txBody>
      </p:sp>
      <p:grpSp>
        <p:nvGrpSpPr>
          <p:cNvPr id="45059" name="Group 11"/>
          <p:cNvGrpSpPr>
            <a:grpSpLocks/>
          </p:cNvGrpSpPr>
          <p:nvPr/>
        </p:nvGrpSpPr>
        <p:grpSpPr bwMode="auto">
          <a:xfrm>
            <a:off x="5819775" y="917577"/>
            <a:ext cx="3306366" cy="2481263"/>
            <a:chOff x="4204283" y="972652"/>
            <a:chExt cx="4680528" cy="2634675"/>
          </a:xfrm>
        </p:grpSpPr>
        <p:grpSp>
          <p:nvGrpSpPr>
            <p:cNvPr id="45120" name="Group 36"/>
            <p:cNvGrpSpPr>
              <a:grpSpLocks/>
            </p:cNvGrpSpPr>
            <p:nvPr/>
          </p:nvGrpSpPr>
          <p:grpSpPr bwMode="auto">
            <a:xfrm>
              <a:off x="4352689" y="1067174"/>
              <a:ext cx="4439297" cy="2540153"/>
              <a:chOff x="4383279" y="1567338"/>
              <a:chExt cx="4439297" cy="2540153"/>
            </a:xfrm>
          </p:grpSpPr>
          <p:pic>
            <p:nvPicPr>
              <p:cNvPr id="45129" name="Picture 6" descr="D:\sxc033\Research\Data\Al2O3_Bulk\1_UnitCell\Images\Kappa_3.png"/>
              <p:cNvPicPr>
                <a:picLocks noChangeAspect="1" noChangeArrowheads="1"/>
              </p:cNvPicPr>
              <p:nvPr/>
            </p:nvPicPr>
            <p:blipFill>
              <a:blip r:embed="rId2">
                <a:extLst>
                  <a:ext uri="{28A0092B-C50C-407E-A947-70E740481C1C}">
                    <a14:useLocalDpi xmlns:a14="http://schemas.microsoft.com/office/drawing/2010/main" val="0"/>
                  </a:ext>
                </a:extLst>
              </a:blip>
              <a:srcRect l="25793" t="9949" r="26369" b="9891"/>
              <a:stretch>
                <a:fillRect/>
              </a:stretch>
            </p:blipFill>
            <p:spPr bwMode="auto">
              <a:xfrm>
                <a:off x="7853319" y="1703648"/>
                <a:ext cx="969257" cy="16240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130" name="Picture 2" descr="D:\sxc033\Research\Data\Al2O3_Bulk\1_UnitCell\Images\Alpha_3.png"/>
              <p:cNvPicPr>
                <a:picLocks noChangeAspect="1" noChangeArrowheads="1"/>
              </p:cNvPicPr>
              <p:nvPr/>
            </p:nvPicPr>
            <p:blipFill>
              <a:blip r:embed="rId3">
                <a:extLst>
                  <a:ext uri="{28A0092B-C50C-407E-A947-70E740481C1C}">
                    <a14:useLocalDpi xmlns:a14="http://schemas.microsoft.com/office/drawing/2010/main" val="0"/>
                  </a:ext>
                </a:extLst>
              </a:blip>
              <a:srcRect l="3943" t="11089" r="4469" b="10641"/>
              <a:stretch>
                <a:fillRect/>
              </a:stretch>
            </p:blipFill>
            <p:spPr bwMode="auto">
              <a:xfrm>
                <a:off x="4487929" y="1800974"/>
                <a:ext cx="1371600" cy="879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131" name="Picture 4" descr="D:\sxc033\Research\Data\Al2O3_Bulk\1_UnitCell\Images\Gamma_3.png"/>
              <p:cNvPicPr>
                <a:picLocks noChangeAspect="1" noChangeArrowheads="1"/>
              </p:cNvPicPr>
              <p:nvPr/>
            </p:nvPicPr>
            <p:blipFill>
              <a:blip r:embed="rId4">
                <a:extLst>
                  <a:ext uri="{28A0092B-C50C-407E-A947-70E740481C1C}">
                    <a14:useLocalDpi xmlns:a14="http://schemas.microsoft.com/office/drawing/2010/main" val="0"/>
                  </a:ext>
                </a:extLst>
              </a:blip>
              <a:srcRect l="18735" t="6155" r="20573" b="7384"/>
              <a:stretch>
                <a:fillRect/>
              </a:stretch>
            </p:blipFill>
            <p:spPr bwMode="auto">
              <a:xfrm>
                <a:off x="6233857" y="1567338"/>
                <a:ext cx="1188720" cy="2540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132" name="Picture 8" descr="D:\sxc033\Research\Data\Al2O3_Bulk\1_UnitCell\Images\Theta_3.png"/>
              <p:cNvPicPr>
                <a:picLocks noChangeAspect="1" noChangeArrowheads="1"/>
              </p:cNvPicPr>
              <p:nvPr/>
            </p:nvPicPr>
            <p:blipFill>
              <a:blip r:embed="rId5">
                <a:extLst>
                  <a:ext uri="{28A0092B-C50C-407E-A947-70E740481C1C}">
                    <a14:useLocalDpi xmlns:a14="http://schemas.microsoft.com/office/drawing/2010/main" val="0"/>
                  </a:ext>
                </a:extLst>
              </a:blip>
              <a:srcRect l="13303" t="22334" r="13927" b="24004"/>
              <a:stretch>
                <a:fillRect/>
              </a:stretch>
            </p:blipFill>
            <p:spPr bwMode="auto">
              <a:xfrm>
                <a:off x="4383279" y="2979066"/>
                <a:ext cx="1645920" cy="9102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9" name="Rounded Rectangle 48"/>
            <p:cNvSpPr/>
            <p:nvPr/>
          </p:nvSpPr>
          <p:spPr bwMode="auto">
            <a:xfrm>
              <a:off x="4236307" y="2365001"/>
              <a:ext cx="1757936" cy="1033305"/>
            </a:xfrm>
            <a:prstGeom prst="roundRect">
              <a:avLst>
                <a:gd name="adj" fmla="val 0"/>
              </a:avLst>
            </a:prstGeom>
            <a:noFill/>
            <a:ln>
              <a:solidFill>
                <a:srgbClr val="CC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lstStyle/>
            <a:p>
              <a:pPr marL="742950" indent="-285750">
                <a:spcBef>
                  <a:spcPct val="20000"/>
                </a:spcBef>
                <a:buFont typeface="Wingdings" pitchFamily="2" charset="2"/>
                <a:buChar char="Ø"/>
                <a:defRPr/>
              </a:pPr>
              <a:endParaRPr lang="en-US" sz="2000">
                <a:solidFill>
                  <a:schemeClr val="tx1"/>
                </a:solidFill>
                <a:latin typeface="Arial" charset="0"/>
              </a:endParaRPr>
            </a:p>
          </p:txBody>
        </p:sp>
        <p:sp>
          <p:nvSpPr>
            <p:cNvPr id="45122" name="TextBox 49"/>
            <p:cNvSpPr txBox="1">
              <a:spLocks noChangeArrowheads="1"/>
            </p:cNvSpPr>
            <p:nvPr/>
          </p:nvSpPr>
          <p:spPr bwMode="auto">
            <a:xfrm>
              <a:off x="4204283" y="2287391"/>
              <a:ext cx="555590" cy="4902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l-GR" b="1">
                  <a:solidFill>
                    <a:srgbClr val="CC9900"/>
                  </a:solidFill>
                  <a:latin typeface="Times" charset="0"/>
                </a:rPr>
                <a:t>θ</a:t>
              </a:r>
              <a:endParaRPr lang="en-US" b="1">
                <a:solidFill>
                  <a:srgbClr val="CC9900"/>
                </a:solidFill>
                <a:latin typeface="Times" charset="0"/>
              </a:endParaRPr>
            </a:p>
          </p:txBody>
        </p:sp>
        <p:sp>
          <p:nvSpPr>
            <p:cNvPr id="47" name="Rounded Rectangle 46"/>
            <p:cNvSpPr/>
            <p:nvPr/>
          </p:nvSpPr>
          <p:spPr bwMode="auto">
            <a:xfrm>
              <a:off x="4440248" y="1276069"/>
              <a:ext cx="1471409" cy="942280"/>
            </a:xfrm>
            <a:prstGeom prst="roundRect">
              <a:avLst>
                <a:gd name="adj" fmla="val 0"/>
              </a:avLst>
            </a:prstGeom>
            <a:noFill/>
            <a:ln>
              <a:solidFill>
                <a:srgbClr val="BE0F32"/>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lstStyle/>
            <a:p>
              <a:pPr marL="742950" indent="-285750">
                <a:spcBef>
                  <a:spcPct val="20000"/>
                </a:spcBef>
                <a:buFont typeface="Wingdings" pitchFamily="2" charset="2"/>
                <a:buChar char="Ø"/>
                <a:defRPr/>
              </a:pPr>
              <a:endParaRPr lang="en-US" sz="2000">
                <a:solidFill>
                  <a:schemeClr val="tx1"/>
                </a:solidFill>
                <a:latin typeface="Arial" charset="0"/>
              </a:endParaRPr>
            </a:p>
          </p:txBody>
        </p:sp>
        <p:sp>
          <p:nvSpPr>
            <p:cNvPr id="45124" name="TextBox 47"/>
            <p:cNvSpPr txBox="1">
              <a:spLocks noChangeArrowheads="1"/>
            </p:cNvSpPr>
            <p:nvPr/>
          </p:nvSpPr>
          <p:spPr bwMode="auto">
            <a:xfrm>
              <a:off x="4444639" y="1161110"/>
              <a:ext cx="465071" cy="4902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l-GR" b="1">
                  <a:solidFill>
                    <a:srgbClr val="BE0F32"/>
                  </a:solidFill>
                  <a:latin typeface="Times" charset="0"/>
                </a:rPr>
                <a:t>α</a:t>
              </a:r>
              <a:endParaRPr lang="en-US" b="1">
                <a:solidFill>
                  <a:srgbClr val="BE0F32"/>
                </a:solidFill>
                <a:latin typeface="Times" charset="0"/>
              </a:endParaRPr>
            </a:p>
          </p:txBody>
        </p:sp>
        <p:sp>
          <p:nvSpPr>
            <p:cNvPr id="45" name="Rounded Rectangle 44"/>
            <p:cNvSpPr/>
            <p:nvPr/>
          </p:nvSpPr>
          <p:spPr bwMode="auto">
            <a:xfrm>
              <a:off x="6073461" y="1067049"/>
              <a:ext cx="1471408" cy="2535221"/>
            </a:xfrm>
            <a:prstGeom prst="roundRect">
              <a:avLst>
                <a:gd name="adj" fmla="val 0"/>
              </a:avLst>
            </a:prstGeom>
            <a:noFill/>
            <a:ln>
              <a:solidFill>
                <a:srgbClr val="0066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lstStyle/>
            <a:p>
              <a:pPr marL="742950" indent="-285750">
                <a:spcBef>
                  <a:spcPct val="20000"/>
                </a:spcBef>
                <a:buFont typeface="Wingdings" pitchFamily="2" charset="2"/>
                <a:buChar char="Ø"/>
                <a:defRPr/>
              </a:pPr>
              <a:endParaRPr lang="en-US" sz="2000">
                <a:solidFill>
                  <a:schemeClr val="tx1"/>
                </a:solidFill>
                <a:latin typeface="Arial" charset="0"/>
              </a:endParaRPr>
            </a:p>
          </p:txBody>
        </p:sp>
        <p:sp>
          <p:nvSpPr>
            <p:cNvPr id="45126" name="TextBox 45"/>
            <p:cNvSpPr txBox="1">
              <a:spLocks noChangeArrowheads="1"/>
            </p:cNvSpPr>
            <p:nvPr/>
          </p:nvSpPr>
          <p:spPr bwMode="auto">
            <a:xfrm>
              <a:off x="6078397" y="972652"/>
              <a:ext cx="465071" cy="4902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l-GR" b="1">
                  <a:solidFill>
                    <a:srgbClr val="006600"/>
                  </a:solidFill>
                  <a:latin typeface="Times" charset="0"/>
                </a:rPr>
                <a:t>γ</a:t>
              </a:r>
              <a:endParaRPr lang="en-US" b="1">
                <a:solidFill>
                  <a:srgbClr val="006600"/>
                </a:solidFill>
                <a:latin typeface="Times" charset="0"/>
              </a:endParaRPr>
            </a:p>
          </p:txBody>
        </p:sp>
        <p:sp>
          <p:nvSpPr>
            <p:cNvPr id="43" name="Rounded Rectangle 42"/>
            <p:cNvSpPr/>
            <p:nvPr/>
          </p:nvSpPr>
          <p:spPr bwMode="auto">
            <a:xfrm>
              <a:off x="7629141" y="1085591"/>
              <a:ext cx="1255670" cy="1785105"/>
            </a:xfrm>
            <a:prstGeom prst="roundRect">
              <a:avLst>
                <a:gd name="adj" fmla="val 0"/>
              </a:avLst>
            </a:prstGeom>
            <a:noFill/>
            <a:ln>
              <a:solidFill>
                <a:srgbClr val="000066"/>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lstStyle/>
            <a:p>
              <a:pPr marL="742950" indent="-285750">
                <a:spcBef>
                  <a:spcPct val="20000"/>
                </a:spcBef>
                <a:buFont typeface="Wingdings" pitchFamily="2" charset="2"/>
                <a:buChar char="Ø"/>
                <a:defRPr/>
              </a:pPr>
              <a:endParaRPr lang="en-US" sz="2000">
                <a:solidFill>
                  <a:schemeClr val="tx1"/>
                </a:solidFill>
                <a:latin typeface="Arial" charset="0"/>
              </a:endParaRPr>
            </a:p>
          </p:txBody>
        </p:sp>
        <p:sp>
          <p:nvSpPr>
            <p:cNvPr id="45128" name="TextBox 43"/>
            <p:cNvSpPr txBox="1">
              <a:spLocks noChangeArrowheads="1"/>
            </p:cNvSpPr>
            <p:nvPr/>
          </p:nvSpPr>
          <p:spPr bwMode="auto">
            <a:xfrm>
              <a:off x="7632791" y="1019551"/>
              <a:ext cx="396958" cy="4902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l-GR" b="1">
                  <a:solidFill>
                    <a:srgbClr val="000066"/>
                  </a:solidFill>
                  <a:latin typeface="Times" charset="0"/>
                </a:rPr>
                <a:t>κ</a:t>
              </a:r>
              <a:endParaRPr lang="en-US" b="1">
                <a:solidFill>
                  <a:srgbClr val="000066"/>
                </a:solidFill>
                <a:latin typeface="Times" charset="0"/>
              </a:endParaRPr>
            </a:p>
          </p:txBody>
        </p:sp>
      </p:grpSp>
      <p:grpSp>
        <p:nvGrpSpPr>
          <p:cNvPr id="55" name="Group 54"/>
          <p:cNvGrpSpPr>
            <a:grpSpLocks/>
          </p:cNvGrpSpPr>
          <p:nvPr/>
        </p:nvGrpSpPr>
        <p:grpSpPr bwMode="auto">
          <a:xfrm>
            <a:off x="2926557" y="4992688"/>
            <a:ext cx="6700162" cy="1471612"/>
            <a:chOff x="-83457" y="2514722"/>
            <a:chExt cx="8934173" cy="1472062"/>
          </a:xfrm>
        </p:grpSpPr>
        <p:grpSp>
          <p:nvGrpSpPr>
            <p:cNvPr id="45109" name="Group 55"/>
            <p:cNvGrpSpPr>
              <a:grpSpLocks/>
            </p:cNvGrpSpPr>
            <p:nvPr/>
          </p:nvGrpSpPr>
          <p:grpSpPr bwMode="auto">
            <a:xfrm>
              <a:off x="687" y="2514722"/>
              <a:ext cx="8850029" cy="1472062"/>
              <a:chOff x="468596" y="4577944"/>
              <a:chExt cx="8850029" cy="1472062"/>
            </a:xfrm>
          </p:grpSpPr>
          <p:grpSp>
            <p:nvGrpSpPr>
              <p:cNvPr id="45112" name="Group 58"/>
              <p:cNvGrpSpPr>
                <a:grpSpLocks/>
              </p:cNvGrpSpPr>
              <p:nvPr/>
            </p:nvGrpSpPr>
            <p:grpSpPr bwMode="auto">
              <a:xfrm>
                <a:off x="4721805" y="4577944"/>
                <a:ext cx="4596820" cy="1472062"/>
                <a:chOff x="449650" y="-1495197"/>
                <a:chExt cx="4596820" cy="1472062"/>
              </a:xfrm>
            </p:grpSpPr>
            <p:pic>
              <p:nvPicPr>
                <p:cNvPr id="41020" name="Picture 1161"/>
                <p:cNvPicPr>
                  <a:picLocks noChangeAspect="1" noChangeArrowheads="1"/>
                </p:cNvPicPr>
                <p:nvPr/>
              </p:nvPicPr>
              <p:blipFill>
                <a:blip r:embed="rId6">
                  <a:extLst>
                    <a:ext uri="{28A0092B-C50C-407E-A947-70E740481C1C}">
                      <a14:useLocalDpi xmlns:a14="http://schemas.microsoft.com/office/drawing/2010/main" val="0"/>
                    </a:ext>
                  </a:extLst>
                </a:blip>
                <a:srcRect l="171" t="68785" r="50000" b="497"/>
                <a:stretch>
                  <a:fillRect/>
                </a:stretch>
              </p:blipFill>
              <p:spPr bwMode="auto">
                <a:xfrm>
                  <a:off x="449650" y="-1442794"/>
                  <a:ext cx="4232571" cy="14196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5" name="TextBox 64"/>
                <p:cNvSpPr txBox="1">
                  <a:spLocks noRot="1" noChangeAspect="1" noMove="1" noResize="1" noEditPoints="1" noAdjustHandles="1" noChangeArrowheads="1" noChangeShapeType="1" noTextEdit="1"/>
                </p:cNvSpPr>
                <p:nvPr/>
              </p:nvSpPr>
              <p:spPr>
                <a:xfrm>
                  <a:off x="871917" y="-1495197"/>
                  <a:ext cx="273673" cy="461665"/>
                </a:xfrm>
                <a:prstGeom prst="rect">
                  <a:avLst/>
                </a:prstGeom>
                <a:blipFill rotWithShape="0">
                  <a:blip r:embed="rId7"/>
                  <a:stretch>
                    <a:fillRect l="-6818" r="-43182" b="-10526"/>
                  </a:stretch>
                </a:blipFill>
                <a:ln>
                  <a:noFill/>
                </a:ln>
              </p:spPr>
              <p:txBody>
                <a:bodyPr/>
                <a:lstStyle/>
                <a:p>
                  <a:pPr>
                    <a:defRPr/>
                  </a:pPr>
                  <a:r>
                    <a:rPr lang="en-US">
                      <a:noFill/>
                    </a:rPr>
                    <a:t> </a:t>
                  </a:r>
                </a:p>
              </p:txBody>
            </p:sp>
            <p:sp>
              <p:nvSpPr>
                <p:cNvPr id="45119" name="Rectangle 65"/>
                <p:cNvSpPr>
                  <a:spLocks noChangeArrowheads="1"/>
                </p:cNvSpPr>
                <p:nvPr/>
              </p:nvSpPr>
              <p:spPr bwMode="auto">
                <a:xfrm>
                  <a:off x="3424288" y="-712857"/>
                  <a:ext cx="1622182" cy="2770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r>
                    <a:rPr lang="en-US" sz="1200">
                      <a:solidFill>
                        <a:schemeClr val="tx2"/>
                      </a:solidFill>
                      <a:latin typeface="Arial" charset="0"/>
                    </a:rPr>
                    <a:t>Verwey (1935) </a:t>
                  </a:r>
                </a:p>
              </p:txBody>
            </p:sp>
          </p:grpSp>
          <p:grpSp>
            <p:nvGrpSpPr>
              <p:cNvPr id="45113" name="Group 59"/>
              <p:cNvGrpSpPr>
                <a:grpSpLocks/>
              </p:cNvGrpSpPr>
              <p:nvPr/>
            </p:nvGrpSpPr>
            <p:grpSpPr bwMode="auto">
              <a:xfrm>
                <a:off x="468596" y="4599390"/>
                <a:ext cx="4555122" cy="1450616"/>
                <a:chOff x="4710582" y="3742934"/>
                <a:chExt cx="4555122" cy="1450616"/>
              </a:xfrm>
            </p:grpSpPr>
            <p:pic>
              <p:nvPicPr>
                <p:cNvPr id="41017" name="Picture 1161"/>
                <p:cNvPicPr>
                  <a:picLocks noChangeAspect="1" noChangeArrowheads="1"/>
                </p:cNvPicPr>
                <p:nvPr/>
              </p:nvPicPr>
              <p:blipFill>
                <a:blip r:embed="rId6">
                  <a:extLst>
                    <a:ext uri="{28A0092B-C50C-407E-A947-70E740481C1C}">
                      <a14:useLocalDpi xmlns:a14="http://schemas.microsoft.com/office/drawing/2010/main" val="0"/>
                    </a:ext>
                  </a:extLst>
                </a:blip>
                <a:srcRect l="49936" t="37180" b="31419"/>
                <a:stretch>
                  <a:fillRect/>
                </a:stretch>
              </p:blipFill>
              <p:spPr bwMode="auto">
                <a:xfrm>
                  <a:off x="4710582" y="3743720"/>
                  <a:ext cx="4253209" cy="14498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2" name="TextBox 61"/>
                <p:cNvSpPr txBox="1">
                  <a:spLocks noRot="1" noChangeAspect="1" noMove="1" noResize="1" noEditPoints="1" noAdjustHandles="1" noChangeArrowheads="1" noChangeShapeType="1" noTextEdit="1"/>
                </p:cNvSpPr>
                <p:nvPr/>
              </p:nvSpPr>
              <p:spPr>
                <a:xfrm>
                  <a:off x="5100163" y="3742934"/>
                  <a:ext cx="331501" cy="461665"/>
                </a:xfrm>
                <a:prstGeom prst="rect">
                  <a:avLst/>
                </a:prstGeom>
                <a:blipFill rotWithShape="0">
                  <a:blip r:embed="rId8"/>
                  <a:stretch>
                    <a:fillRect l="-3636" r="-16364"/>
                  </a:stretch>
                </a:blipFill>
                <a:ln>
                  <a:noFill/>
                </a:ln>
              </p:spPr>
              <p:txBody>
                <a:bodyPr/>
                <a:lstStyle/>
                <a:p>
                  <a:pPr>
                    <a:defRPr/>
                  </a:pPr>
                  <a:r>
                    <a:rPr lang="en-US">
                      <a:noFill/>
                    </a:rPr>
                    <a:t> </a:t>
                  </a:r>
                </a:p>
              </p:txBody>
            </p:sp>
            <p:sp>
              <p:nvSpPr>
                <p:cNvPr id="45116" name="Rectangle 62"/>
                <p:cNvSpPr>
                  <a:spLocks noChangeArrowheads="1"/>
                </p:cNvSpPr>
                <p:nvPr/>
              </p:nvSpPr>
              <p:spPr bwMode="auto">
                <a:xfrm>
                  <a:off x="7673550" y="4488420"/>
                  <a:ext cx="1592154" cy="2770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r>
                    <a:rPr lang="en-US" sz="1200">
                      <a:solidFill>
                        <a:schemeClr val="tx2"/>
                      </a:solidFill>
                      <a:latin typeface="Arial" charset="0"/>
                    </a:rPr>
                    <a:t>Husson (1996)</a:t>
                  </a:r>
                  <a:endParaRPr lang="en-US" sz="1200">
                    <a:latin typeface="Arial" charset="0"/>
                  </a:endParaRPr>
                </a:p>
              </p:txBody>
            </p:sp>
          </p:grpSp>
        </p:grpSp>
        <p:sp>
          <p:nvSpPr>
            <p:cNvPr id="57" name="Rectangle 56"/>
            <p:cNvSpPr/>
            <p:nvPr/>
          </p:nvSpPr>
          <p:spPr>
            <a:xfrm>
              <a:off x="-83457" y="2813263"/>
              <a:ext cx="217503" cy="7606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 name="Rectangle 57"/>
            <p:cNvSpPr/>
            <p:nvPr/>
          </p:nvSpPr>
          <p:spPr>
            <a:xfrm>
              <a:off x="4203093" y="2781504"/>
              <a:ext cx="219090" cy="7606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67" name="Group 66"/>
          <p:cNvGrpSpPr>
            <a:grpSpLocks/>
          </p:cNvGrpSpPr>
          <p:nvPr/>
        </p:nvGrpSpPr>
        <p:grpSpPr bwMode="auto">
          <a:xfrm>
            <a:off x="2918223" y="3606800"/>
            <a:ext cx="6714160" cy="1466850"/>
            <a:chOff x="309590" y="1100726"/>
            <a:chExt cx="8952878" cy="1467191"/>
          </a:xfrm>
        </p:grpSpPr>
        <p:grpSp>
          <p:nvGrpSpPr>
            <p:cNvPr id="45098" name="Group 67"/>
            <p:cNvGrpSpPr>
              <a:grpSpLocks/>
            </p:cNvGrpSpPr>
            <p:nvPr/>
          </p:nvGrpSpPr>
          <p:grpSpPr bwMode="auto">
            <a:xfrm>
              <a:off x="392146" y="1100726"/>
              <a:ext cx="8870322" cy="1467191"/>
              <a:chOff x="449507" y="3163948"/>
              <a:chExt cx="8870322" cy="1467191"/>
            </a:xfrm>
          </p:grpSpPr>
          <p:grpSp>
            <p:nvGrpSpPr>
              <p:cNvPr id="45101" name="Group 70"/>
              <p:cNvGrpSpPr>
                <a:grpSpLocks/>
              </p:cNvGrpSpPr>
              <p:nvPr/>
            </p:nvGrpSpPr>
            <p:grpSpPr bwMode="auto">
              <a:xfrm>
                <a:off x="4721786" y="3163948"/>
                <a:ext cx="4598043" cy="1413204"/>
                <a:chOff x="449631" y="-2909193"/>
                <a:chExt cx="4598043" cy="1413204"/>
              </a:xfrm>
            </p:grpSpPr>
            <p:pic>
              <p:nvPicPr>
                <p:cNvPr id="41009" name="Picture 1161"/>
                <p:cNvPicPr>
                  <a:picLocks noChangeAspect="1" noChangeArrowheads="1"/>
                </p:cNvPicPr>
                <p:nvPr/>
              </p:nvPicPr>
              <p:blipFill>
                <a:blip r:embed="rId6">
                  <a:extLst>
                    <a:ext uri="{28A0092B-C50C-407E-A947-70E740481C1C}">
                      <a14:useLocalDpi xmlns:a14="http://schemas.microsoft.com/office/drawing/2010/main" val="0"/>
                    </a:ext>
                  </a:extLst>
                </a:blip>
                <a:srcRect l="171" t="38005" r="50000" b="32367"/>
                <a:stretch>
                  <a:fillRect/>
                </a:stretch>
              </p:blipFill>
              <p:spPr bwMode="auto">
                <a:xfrm>
                  <a:off x="449631" y="-2863144"/>
                  <a:ext cx="4232589" cy="13671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77" name="TextBox 76"/>
                <p:cNvSpPr txBox="1">
                  <a:spLocks noRot="1" noChangeAspect="1" noMove="1" noResize="1" noEditPoints="1" noAdjustHandles="1" noChangeArrowheads="1" noChangeShapeType="1" noTextEdit="1"/>
                </p:cNvSpPr>
                <p:nvPr/>
              </p:nvSpPr>
              <p:spPr>
                <a:xfrm>
                  <a:off x="862316" y="-2909193"/>
                  <a:ext cx="312529" cy="461665"/>
                </a:xfrm>
                <a:prstGeom prst="rect">
                  <a:avLst/>
                </a:prstGeom>
                <a:blipFill rotWithShape="0">
                  <a:blip r:embed="rId9"/>
                  <a:stretch>
                    <a:fillRect r="-15686"/>
                  </a:stretch>
                </a:blipFill>
                <a:ln>
                  <a:noFill/>
                </a:ln>
              </p:spPr>
              <p:txBody>
                <a:bodyPr/>
                <a:lstStyle/>
                <a:p>
                  <a:pPr>
                    <a:defRPr/>
                  </a:pPr>
                  <a:r>
                    <a:rPr lang="en-US">
                      <a:noFill/>
                    </a:rPr>
                    <a:t> </a:t>
                  </a:r>
                </a:p>
              </p:txBody>
            </p:sp>
            <p:sp>
              <p:nvSpPr>
                <p:cNvPr id="45108" name="Rectangle 77"/>
                <p:cNvSpPr>
                  <a:spLocks noChangeArrowheads="1"/>
                </p:cNvSpPr>
                <p:nvPr/>
              </p:nvSpPr>
              <p:spPr bwMode="auto">
                <a:xfrm>
                  <a:off x="3471912" y="-2162064"/>
                  <a:ext cx="1575762" cy="277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r>
                    <a:rPr lang="en-US" sz="1200">
                      <a:solidFill>
                        <a:schemeClr val="tx2"/>
                      </a:solidFill>
                      <a:latin typeface="Arial" charset="0"/>
                    </a:rPr>
                    <a:t>Ollivier (1997) </a:t>
                  </a:r>
                </a:p>
              </p:txBody>
            </p:sp>
          </p:grpSp>
          <p:grpSp>
            <p:nvGrpSpPr>
              <p:cNvPr id="45102" name="Group 71"/>
              <p:cNvGrpSpPr>
                <a:grpSpLocks/>
              </p:cNvGrpSpPr>
              <p:nvPr/>
            </p:nvGrpSpPr>
            <p:grpSpPr bwMode="auto">
              <a:xfrm>
                <a:off x="449507" y="3176503"/>
                <a:ext cx="4656218" cy="1454636"/>
                <a:chOff x="4691493" y="2320047"/>
                <a:chExt cx="4656218" cy="1454636"/>
              </a:xfrm>
            </p:grpSpPr>
            <p:pic>
              <p:nvPicPr>
                <p:cNvPr id="41006" name="Picture 1161"/>
                <p:cNvPicPr>
                  <a:picLocks noChangeAspect="1" noChangeArrowheads="1"/>
                </p:cNvPicPr>
                <p:nvPr/>
              </p:nvPicPr>
              <p:blipFill>
                <a:blip r:embed="rId6">
                  <a:extLst>
                    <a:ext uri="{28A0092B-C50C-407E-A947-70E740481C1C}">
                      <a14:useLocalDpi xmlns:a14="http://schemas.microsoft.com/office/drawing/2010/main" val="0"/>
                    </a:ext>
                  </a:extLst>
                </a:blip>
                <a:srcRect l="49716" t="6396" r="2" b="62823"/>
                <a:stretch>
                  <a:fillRect/>
                </a:stretch>
              </p:blipFill>
              <p:spPr bwMode="auto">
                <a:xfrm>
                  <a:off x="4691493" y="2353541"/>
                  <a:ext cx="4272279" cy="1421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74" name="TextBox 73"/>
                <p:cNvSpPr txBox="1">
                  <a:spLocks noRot="1" noChangeAspect="1" noMove="1" noResize="1" noEditPoints="1" noAdjustHandles="1" noChangeArrowheads="1" noChangeShapeType="1" noTextEdit="1"/>
                </p:cNvSpPr>
                <p:nvPr/>
              </p:nvSpPr>
              <p:spPr>
                <a:xfrm>
                  <a:off x="5098117" y="2320047"/>
                  <a:ext cx="321282" cy="461665"/>
                </a:xfrm>
                <a:prstGeom prst="rect">
                  <a:avLst/>
                </a:prstGeom>
                <a:blipFill rotWithShape="0">
                  <a:blip r:embed="rId10"/>
                  <a:stretch>
                    <a:fillRect r="-16981"/>
                  </a:stretch>
                </a:blipFill>
                <a:ln>
                  <a:noFill/>
                </a:ln>
              </p:spPr>
              <p:txBody>
                <a:bodyPr/>
                <a:lstStyle/>
                <a:p>
                  <a:pPr>
                    <a:defRPr/>
                  </a:pPr>
                  <a:r>
                    <a:rPr lang="en-US">
                      <a:noFill/>
                    </a:rPr>
                    <a:t> </a:t>
                  </a:r>
                </a:p>
              </p:txBody>
            </p:sp>
            <p:sp>
              <p:nvSpPr>
                <p:cNvPr id="45105" name="Rectangle 74"/>
                <p:cNvSpPr>
                  <a:spLocks noChangeArrowheads="1"/>
                </p:cNvSpPr>
                <p:nvPr/>
              </p:nvSpPr>
              <p:spPr bwMode="auto">
                <a:xfrm>
                  <a:off x="7600950" y="3062721"/>
                  <a:ext cx="1746761" cy="277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r>
                    <a:rPr lang="en-US" sz="1200">
                      <a:solidFill>
                        <a:schemeClr val="tx2"/>
                      </a:solidFill>
                      <a:latin typeface="Arial" charset="0"/>
                    </a:rPr>
                    <a:t>Ishizawa (1979) </a:t>
                  </a:r>
                </a:p>
              </p:txBody>
            </p:sp>
          </p:grpSp>
        </p:grpSp>
        <p:sp>
          <p:nvSpPr>
            <p:cNvPr id="69" name="Rectangle 68"/>
            <p:cNvSpPr/>
            <p:nvPr/>
          </p:nvSpPr>
          <p:spPr>
            <a:xfrm>
              <a:off x="309590" y="1372252"/>
              <a:ext cx="217503" cy="7605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 name="Rectangle 69"/>
            <p:cNvSpPr/>
            <p:nvPr/>
          </p:nvSpPr>
          <p:spPr>
            <a:xfrm>
              <a:off x="4608859" y="1326203"/>
              <a:ext cx="217503" cy="7605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79" name="Group 78"/>
          <p:cNvGrpSpPr>
            <a:grpSpLocks/>
          </p:cNvGrpSpPr>
          <p:nvPr/>
        </p:nvGrpSpPr>
        <p:grpSpPr bwMode="auto">
          <a:xfrm>
            <a:off x="3008710" y="3602038"/>
            <a:ext cx="6350794" cy="2468562"/>
            <a:chOff x="454909" y="3725500"/>
            <a:chExt cx="8468134" cy="2468006"/>
          </a:xfrm>
        </p:grpSpPr>
        <p:grpSp>
          <p:nvGrpSpPr>
            <p:cNvPr id="45072" name="Group 79"/>
            <p:cNvGrpSpPr>
              <a:grpSpLocks/>
            </p:cNvGrpSpPr>
            <p:nvPr/>
          </p:nvGrpSpPr>
          <p:grpSpPr bwMode="auto">
            <a:xfrm>
              <a:off x="454909" y="5115112"/>
              <a:ext cx="8458668" cy="1078394"/>
              <a:chOff x="438346" y="2514722"/>
              <a:chExt cx="8458668" cy="1078394"/>
            </a:xfrm>
          </p:grpSpPr>
          <p:grpSp>
            <p:nvGrpSpPr>
              <p:cNvPr id="45084" name="Group 91"/>
              <p:cNvGrpSpPr>
                <a:grpSpLocks/>
              </p:cNvGrpSpPr>
              <p:nvPr/>
            </p:nvGrpSpPr>
            <p:grpSpPr bwMode="auto">
              <a:xfrm>
                <a:off x="438346" y="2514722"/>
                <a:ext cx="8456288" cy="1078394"/>
                <a:chOff x="495707" y="4577944"/>
                <a:chExt cx="8456288" cy="1078394"/>
              </a:xfrm>
            </p:grpSpPr>
            <p:grpSp>
              <p:nvGrpSpPr>
                <p:cNvPr id="45092" name="Group 99"/>
                <p:cNvGrpSpPr>
                  <a:grpSpLocks/>
                </p:cNvGrpSpPr>
                <p:nvPr/>
              </p:nvGrpSpPr>
              <p:grpSpPr bwMode="auto">
                <a:xfrm>
                  <a:off x="4813593" y="4577944"/>
                  <a:ext cx="4138402" cy="1078386"/>
                  <a:chOff x="541438" y="-1495197"/>
                  <a:chExt cx="4138402" cy="1078386"/>
                </a:xfrm>
              </p:grpSpPr>
              <p:pic>
                <p:nvPicPr>
                  <p:cNvPr id="40999" name="Picture 1161"/>
                  <p:cNvPicPr>
                    <a:picLocks noChangeAspect="1" noChangeArrowheads="1"/>
                  </p:cNvPicPr>
                  <p:nvPr/>
                </p:nvPicPr>
                <p:blipFill>
                  <a:blip r:embed="rId6">
                    <a:extLst>
                      <a:ext uri="{28A0092B-C50C-407E-A947-70E740481C1C}">
                        <a14:useLocalDpi xmlns:a14="http://schemas.microsoft.com/office/drawing/2010/main" val="0"/>
                      </a:ext>
                    </a:extLst>
                  </a:blip>
                  <a:srcRect l="1286" t="92172" r="50000" b="201"/>
                  <a:stretch>
                    <a:fillRect/>
                  </a:stretch>
                </p:blipFill>
                <p:spPr bwMode="auto">
                  <a:xfrm>
                    <a:off x="541761" y="-769149"/>
                    <a:ext cx="4138812" cy="3523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05" name="TextBox 104"/>
                  <p:cNvSpPr txBox="1">
                    <a:spLocks noRot="1" noChangeAspect="1" noMove="1" noResize="1" noEditPoints="1" noAdjustHandles="1" noChangeArrowheads="1" noChangeShapeType="1" noTextEdit="1"/>
                  </p:cNvSpPr>
                  <p:nvPr/>
                </p:nvSpPr>
                <p:spPr>
                  <a:xfrm>
                    <a:off x="871917" y="-1495197"/>
                    <a:ext cx="273673" cy="461665"/>
                  </a:xfrm>
                  <a:prstGeom prst="rect">
                    <a:avLst/>
                  </a:prstGeom>
                  <a:blipFill rotWithShape="0">
                    <a:blip r:embed="rId11"/>
                    <a:stretch>
                      <a:fillRect l="-6667" r="-40000" b="-10526"/>
                    </a:stretch>
                  </a:blipFill>
                  <a:ln>
                    <a:noFill/>
                  </a:ln>
                </p:spPr>
                <p:txBody>
                  <a:bodyPr/>
                  <a:lstStyle/>
                  <a:p>
                    <a:pPr>
                      <a:defRPr/>
                    </a:pPr>
                    <a:r>
                      <a:rPr lang="en-US">
                        <a:noFill/>
                      </a:rPr>
                      <a:t> </a:t>
                    </a:r>
                  </a:p>
                </p:txBody>
              </p:sp>
            </p:grpSp>
            <p:grpSp>
              <p:nvGrpSpPr>
                <p:cNvPr id="45093" name="Group 100"/>
                <p:cNvGrpSpPr>
                  <a:grpSpLocks/>
                </p:cNvGrpSpPr>
                <p:nvPr/>
              </p:nvGrpSpPr>
              <p:grpSpPr bwMode="auto">
                <a:xfrm>
                  <a:off x="495707" y="4599390"/>
                  <a:ext cx="4215906" cy="1056948"/>
                  <a:chOff x="4737693" y="3742934"/>
                  <a:chExt cx="4215906" cy="1056948"/>
                </a:xfrm>
              </p:grpSpPr>
              <p:pic>
                <p:nvPicPr>
                  <p:cNvPr id="40997" name="Picture 1161"/>
                  <p:cNvPicPr>
                    <a:picLocks noChangeAspect="1" noChangeArrowheads="1"/>
                  </p:cNvPicPr>
                  <p:nvPr/>
                </p:nvPicPr>
                <p:blipFill>
                  <a:blip r:embed="rId6">
                    <a:extLst>
                      <a:ext uri="{28A0092B-C50C-407E-A947-70E740481C1C}">
                        <a14:useLocalDpi xmlns:a14="http://schemas.microsoft.com/office/drawing/2010/main" val="0"/>
                      </a:ext>
                    </a:extLst>
                  </a:blip>
                  <a:srcRect l="50375" t="61250" b="31123"/>
                  <a:stretch>
                    <a:fillRect/>
                  </a:stretch>
                </p:blipFill>
                <p:spPr bwMode="auto">
                  <a:xfrm>
                    <a:off x="4737693" y="4447536"/>
                    <a:ext cx="4216604" cy="3523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03" name="TextBox 102"/>
                  <p:cNvSpPr txBox="1">
                    <a:spLocks noRot="1" noChangeAspect="1" noMove="1" noResize="1" noEditPoints="1" noAdjustHandles="1" noChangeArrowheads="1" noChangeShapeType="1" noTextEdit="1"/>
                  </p:cNvSpPr>
                  <p:nvPr/>
                </p:nvSpPr>
                <p:spPr>
                  <a:xfrm>
                    <a:off x="5100163" y="3742934"/>
                    <a:ext cx="331501" cy="461665"/>
                  </a:xfrm>
                  <a:prstGeom prst="rect">
                    <a:avLst/>
                  </a:prstGeom>
                  <a:blipFill rotWithShape="0">
                    <a:blip r:embed="rId12"/>
                    <a:stretch>
                      <a:fillRect l="-3704" r="-18519"/>
                    </a:stretch>
                  </a:blipFill>
                  <a:ln>
                    <a:noFill/>
                  </a:ln>
                </p:spPr>
                <p:txBody>
                  <a:bodyPr/>
                  <a:lstStyle/>
                  <a:p>
                    <a:pPr>
                      <a:defRPr/>
                    </a:pPr>
                    <a:r>
                      <a:rPr lang="en-US">
                        <a:noFill/>
                      </a:rPr>
                      <a:t> </a:t>
                    </a:r>
                  </a:p>
                </p:txBody>
              </p:sp>
            </p:grpSp>
          </p:grpSp>
          <p:grpSp>
            <p:nvGrpSpPr>
              <p:cNvPr id="45085" name="Group 92"/>
              <p:cNvGrpSpPr>
                <a:grpSpLocks/>
              </p:cNvGrpSpPr>
              <p:nvPr/>
            </p:nvGrpSpPr>
            <p:grpSpPr bwMode="auto">
              <a:xfrm>
                <a:off x="558800" y="2514722"/>
                <a:ext cx="8338214" cy="798682"/>
                <a:chOff x="616161" y="4577944"/>
                <a:chExt cx="8338214" cy="798682"/>
              </a:xfrm>
            </p:grpSpPr>
            <p:grpSp>
              <p:nvGrpSpPr>
                <p:cNvPr id="45086" name="Group 93"/>
                <p:cNvGrpSpPr>
                  <a:grpSpLocks/>
                </p:cNvGrpSpPr>
                <p:nvPr/>
              </p:nvGrpSpPr>
              <p:grpSpPr bwMode="auto">
                <a:xfrm>
                  <a:off x="4886536" y="4577944"/>
                  <a:ext cx="4067839" cy="798682"/>
                  <a:chOff x="614381" y="-1495197"/>
                  <a:chExt cx="4067839" cy="798682"/>
                </a:xfrm>
              </p:grpSpPr>
              <p:pic>
                <p:nvPicPr>
                  <p:cNvPr id="40993" name="Picture 1161"/>
                  <p:cNvPicPr>
                    <a:picLocks noChangeAspect="1" noChangeArrowheads="1"/>
                  </p:cNvPicPr>
                  <p:nvPr/>
                </p:nvPicPr>
                <p:blipFill>
                  <a:blip r:embed="rId6">
                    <a:extLst>
                      <a:ext uri="{28A0092B-C50C-407E-A947-70E740481C1C}">
                        <a14:useLocalDpi xmlns:a14="http://schemas.microsoft.com/office/drawing/2010/main" val="0"/>
                      </a:ext>
                    </a:extLst>
                  </a:blip>
                  <a:srcRect l="2118" t="68785" r="50000" b="15076"/>
                  <a:stretch>
                    <a:fillRect/>
                  </a:stretch>
                </p:blipFill>
                <p:spPr bwMode="auto">
                  <a:xfrm>
                    <a:off x="614789" y="-1440509"/>
                    <a:ext cx="4067372" cy="7443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99" name="TextBox 98"/>
                  <p:cNvSpPr txBox="1">
                    <a:spLocks noRot="1" noChangeAspect="1" noMove="1" noResize="1" noEditPoints="1" noAdjustHandles="1" noChangeArrowheads="1" noChangeShapeType="1" noTextEdit="1"/>
                  </p:cNvSpPr>
                  <p:nvPr/>
                </p:nvSpPr>
                <p:spPr>
                  <a:xfrm>
                    <a:off x="871917" y="-1495197"/>
                    <a:ext cx="273673" cy="461665"/>
                  </a:xfrm>
                  <a:prstGeom prst="rect">
                    <a:avLst/>
                  </a:prstGeom>
                  <a:blipFill rotWithShape="0">
                    <a:blip r:embed="rId11"/>
                    <a:stretch>
                      <a:fillRect l="-6667" r="-40000" b="-10526"/>
                    </a:stretch>
                  </a:blipFill>
                  <a:ln>
                    <a:noFill/>
                  </a:ln>
                </p:spPr>
                <p:txBody>
                  <a:bodyPr/>
                  <a:lstStyle/>
                  <a:p>
                    <a:pPr>
                      <a:defRPr/>
                    </a:pPr>
                    <a:r>
                      <a:rPr lang="en-US">
                        <a:noFill/>
                      </a:rPr>
                      <a:t> </a:t>
                    </a:r>
                  </a:p>
                </p:txBody>
              </p:sp>
            </p:grpSp>
            <p:grpSp>
              <p:nvGrpSpPr>
                <p:cNvPr id="45087" name="Group 94"/>
                <p:cNvGrpSpPr>
                  <a:grpSpLocks/>
                </p:cNvGrpSpPr>
                <p:nvPr/>
              </p:nvGrpSpPr>
              <p:grpSpPr bwMode="auto">
                <a:xfrm>
                  <a:off x="616161" y="4599390"/>
                  <a:ext cx="4104975" cy="745485"/>
                  <a:chOff x="4858147" y="3742934"/>
                  <a:chExt cx="4104975" cy="745485"/>
                </a:xfrm>
              </p:grpSpPr>
              <p:pic>
                <p:nvPicPr>
                  <p:cNvPr id="40991" name="Picture 1161"/>
                  <p:cNvPicPr>
                    <a:picLocks noChangeAspect="1" noChangeArrowheads="1"/>
                  </p:cNvPicPr>
                  <p:nvPr/>
                </p:nvPicPr>
                <p:blipFill>
                  <a:blip r:embed="rId6">
                    <a:extLst>
                      <a:ext uri="{28A0092B-C50C-407E-A947-70E740481C1C}">
                        <a14:useLocalDpi xmlns:a14="http://schemas.microsoft.com/office/drawing/2010/main" val="0"/>
                      </a:ext>
                    </a:extLst>
                  </a:blip>
                  <a:srcRect l="51682" t="37178" b="46684"/>
                  <a:stretch>
                    <a:fillRect/>
                  </a:stretch>
                </p:blipFill>
                <p:spPr bwMode="auto">
                  <a:xfrm>
                    <a:off x="4858349" y="3747607"/>
                    <a:ext cx="4105473" cy="7411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97" name="TextBox 96"/>
                  <p:cNvSpPr txBox="1">
                    <a:spLocks noRot="1" noChangeAspect="1" noMove="1" noResize="1" noEditPoints="1" noAdjustHandles="1" noChangeArrowheads="1" noChangeShapeType="1" noTextEdit="1"/>
                  </p:cNvSpPr>
                  <p:nvPr/>
                </p:nvSpPr>
                <p:spPr>
                  <a:xfrm>
                    <a:off x="5100163" y="3742934"/>
                    <a:ext cx="331501" cy="461665"/>
                  </a:xfrm>
                  <a:prstGeom prst="rect">
                    <a:avLst/>
                  </a:prstGeom>
                  <a:blipFill rotWithShape="0">
                    <a:blip r:embed="rId12"/>
                    <a:stretch>
                      <a:fillRect l="-3704" r="-18519"/>
                    </a:stretch>
                  </a:blipFill>
                  <a:ln>
                    <a:noFill/>
                  </a:ln>
                </p:spPr>
                <p:txBody>
                  <a:bodyPr/>
                  <a:lstStyle/>
                  <a:p>
                    <a:pPr>
                      <a:defRPr/>
                    </a:pPr>
                    <a:r>
                      <a:rPr lang="en-US">
                        <a:noFill/>
                      </a:rPr>
                      <a:t> </a:t>
                    </a:r>
                  </a:p>
                </p:txBody>
              </p:sp>
            </p:grpSp>
          </p:grpSp>
        </p:grpSp>
        <p:grpSp>
          <p:nvGrpSpPr>
            <p:cNvPr id="45073" name="Group 80"/>
            <p:cNvGrpSpPr>
              <a:grpSpLocks/>
            </p:cNvGrpSpPr>
            <p:nvPr/>
          </p:nvGrpSpPr>
          <p:grpSpPr bwMode="auto">
            <a:xfrm>
              <a:off x="519424" y="3725500"/>
              <a:ext cx="8403619" cy="1069432"/>
              <a:chOff x="493395" y="1100726"/>
              <a:chExt cx="8403619" cy="1069432"/>
            </a:xfrm>
          </p:grpSpPr>
          <p:grpSp>
            <p:nvGrpSpPr>
              <p:cNvPr id="45074" name="Group 81"/>
              <p:cNvGrpSpPr>
                <a:grpSpLocks/>
              </p:cNvGrpSpPr>
              <p:nvPr/>
            </p:nvGrpSpPr>
            <p:grpSpPr bwMode="auto">
              <a:xfrm>
                <a:off x="558800" y="1100726"/>
                <a:ext cx="8338214" cy="755230"/>
                <a:chOff x="616161" y="3163948"/>
                <a:chExt cx="8338214" cy="755230"/>
              </a:xfrm>
            </p:grpSpPr>
            <p:grpSp>
              <p:nvGrpSpPr>
                <p:cNvPr id="45078" name="Group 85"/>
                <p:cNvGrpSpPr>
                  <a:grpSpLocks/>
                </p:cNvGrpSpPr>
                <p:nvPr/>
              </p:nvGrpSpPr>
              <p:grpSpPr bwMode="auto">
                <a:xfrm>
                  <a:off x="4886536" y="3163948"/>
                  <a:ext cx="4067839" cy="755230"/>
                  <a:chOff x="614381" y="-2909193"/>
                  <a:chExt cx="4067839" cy="755230"/>
                </a:xfrm>
              </p:grpSpPr>
              <p:pic>
                <p:nvPicPr>
                  <p:cNvPr id="40985" name="Picture 1161"/>
                  <p:cNvPicPr>
                    <a:picLocks noChangeAspect="1" noChangeArrowheads="1"/>
                  </p:cNvPicPr>
                  <p:nvPr/>
                </p:nvPicPr>
                <p:blipFill>
                  <a:blip r:embed="rId6">
                    <a:extLst>
                      <a:ext uri="{28A0092B-C50C-407E-A947-70E740481C1C}">
                        <a14:useLocalDpi xmlns:a14="http://schemas.microsoft.com/office/drawing/2010/main" val="0"/>
                      </a:ext>
                    </a:extLst>
                  </a:blip>
                  <a:srcRect l="2118" t="38005" r="50000" b="46629"/>
                  <a:stretch>
                    <a:fillRect/>
                  </a:stretch>
                </p:blipFill>
                <p:spPr bwMode="auto">
                  <a:xfrm>
                    <a:off x="614848" y="-2863166"/>
                    <a:ext cx="4067372" cy="7094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91" name="TextBox 90"/>
                  <p:cNvSpPr txBox="1">
                    <a:spLocks noRot="1" noChangeAspect="1" noMove="1" noResize="1" noEditPoints="1" noAdjustHandles="1" noChangeArrowheads="1" noChangeShapeType="1" noTextEdit="1"/>
                  </p:cNvSpPr>
                  <p:nvPr/>
                </p:nvSpPr>
                <p:spPr>
                  <a:xfrm>
                    <a:off x="862316" y="-2909193"/>
                    <a:ext cx="312529" cy="461665"/>
                  </a:xfrm>
                  <a:prstGeom prst="rect">
                    <a:avLst/>
                  </a:prstGeom>
                  <a:blipFill rotWithShape="0">
                    <a:blip r:embed="rId13"/>
                    <a:stretch>
                      <a:fillRect r="-15686"/>
                    </a:stretch>
                  </a:blipFill>
                  <a:ln>
                    <a:noFill/>
                  </a:ln>
                </p:spPr>
                <p:txBody>
                  <a:bodyPr/>
                  <a:lstStyle/>
                  <a:p>
                    <a:pPr>
                      <a:defRPr/>
                    </a:pPr>
                    <a:r>
                      <a:rPr lang="en-US">
                        <a:noFill/>
                      </a:rPr>
                      <a:t> </a:t>
                    </a:r>
                  </a:p>
                </p:txBody>
              </p:sp>
            </p:grpSp>
            <p:grpSp>
              <p:nvGrpSpPr>
                <p:cNvPr id="45079" name="Group 86"/>
                <p:cNvGrpSpPr>
                  <a:grpSpLocks/>
                </p:cNvGrpSpPr>
                <p:nvPr/>
              </p:nvGrpSpPr>
              <p:grpSpPr bwMode="auto">
                <a:xfrm>
                  <a:off x="616161" y="3176503"/>
                  <a:ext cx="4104975" cy="742674"/>
                  <a:chOff x="4858147" y="2320047"/>
                  <a:chExt cx="4104975" cy="742674"/>
                </a:xfrm>
              </p:grpSpPr>
              <p:pic>
                <p:nvPicPr>
                  <p:cNvPr id="40983" name="Picture 1161"/>
                  <p:cNvPicPr>
                    <a:picLocks noChangeAspect="1" noChangeArrowheads="1"/>
                  </p:cNvPicPr>
                  <p:nvPr/>
                </p:nvPicPr>
                <p:blipFill>
                  <a:blip r:embed="rId6">
                    <a:extLst>
                      <a:ext uri="{28A0092B-C50C-407E-A947-70E740481C1C}">
                        <a14:useLocalDpi xmlns:a14="http://schemas.microsoft.com/office/drawing/2010/main" val="0"/>
                      </a:ext>
                    </a:extLst>
                  </a:blip>
                  <a:srcRect l="51682" t="6396" b="78236"/>
                  <a:stretch>
                    <a:fillRect/>
                  </a:stretch>
                </p:blipFill>
                <p:spPr bwMode="auto">
                  <a:xfrm>
                    <a:off x="4858408" y="2353518"/>
                    <a:ext cx="4105473" cy="7094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89" name="TextBox 88"/>
                  <p:cNvSpPr txBox="1">
                    <a:spLocks noRot="1" noChangeAspect="1" noMove="1" noResize="1" noEditPoints="1" noAdjustHandles="1" noChangeArrowheads="1" noChangeShapeType="1" noTextEdit="1"/>
                  </p:cNvSpPr>
                  <p:nvPr/>
                </p:nvSpPr>
                <p:spPr>
                  <a:xfrm>
                    <a:off x="5098117" y="2320047"/>
                    <a:ext cx="321282" cy="461665"/>
                  </a:xfrm>
                  <a:prstGeom prst="rect">
                    <a:avLst/>
                  </a:prstGeom>
                  <a:blipFill rotWithShape="0">
                    <a:blip r:embed="rId14"/>
                    <a:stretch>
                      <a:fillRect r="-16981"/>
                    </a:stretch>
                  </a:blipFill>
                  <a:ln>
                    <a:noFill/>
                  </a:ln>
                </p:spPr>
                <p:txBody>
                  <a:bodyPr/>
                  <a:lstStyle/>
                  <a:p>
                    <a:pPr>
                      <a:defRPr/>
                    </a:pPr>
                    <a:r>
                      <a:rPr lang="en-US">
                        <a:noFill/>
                      </a:rPr>
                      <a:t> </a:t>
                    </a:r>
                  </a:p>
                </p:txBody>
              </p:sp>
            </p:grpSp>
          </p:grpSp>
          <p:grpSp>
            <p:nvGrpSpPr>
              <p:cNvPr id="45075" name="Group 82"/>
              <p:cNvGrpSpPr>
                <a:grpSpLocks/>
              </p:cNvGrpSpPr>
              <p:nvPr/>
            </p:nvGrpSpPr>
            <p:grpSpPr bwMode="auto">
              <a:xfrm>
                <a:off x="493395" y="1812019"/>
                <a:ext cx="8394095" cy="358139"/>
                <a:chOff x="560281" y="4280642"/>
                <a:chExt cx="8394095" cy="358139"/>
              </a:xfrm>
            </p:grpSpPr>
            <p:pic>
              <p:nvPicPr>
                <p:cNvPr id="40979" name="Picture 1161"/>
                <p:cNvPicPr>
                  <a:picLocks noChangeAspect="1" noChangeArrowheads="1"/>
                </p:cNvPicPr>
                <p:nvPr/>
              </p:nvPicPr>
              <p:blipFill>
                <a:blip r:embed="rId6">
                  <a:extLst>
                    <a:ext uri="{28A0092B-C50C-407E-A947-70E740481C1C}">
                      <a14:useLocalDpi xmlns:a14="http://schemas.microsoft.com/office/drawing/2010/main" val="0"/>
                    </a:ext>
                  </a:extLst>
                </a:blip>
                <a:srcRect l="1064" t="61197" r="50000" b="31050"/>
                <a:stretch>
                  <a:fillRect/>
                </a:stretch>
              </p:blipFill>
              <p:spPr bwMode="auto">
                <a:xfrm>
                  <a:off x="4796511" y="4280389"/>
                  <a:ext cx="4157864" cy="3586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0980" name="Picture 1161"/>
                <p:cNvPicPr>
                  <a:picLocks noChangeAspect="1" noChangeArrowheads="1"/>
                </p:cNvPicPr>
                <p:nvPr/>
              </p:nvPicPr>
              <p:blipFill>
                <a:blip r:embed="rId6">
                  <a:extLst>
                    <a:ext uri="{28A0092B-C50C-407E-A947-70E740481C1C}">
                      <a14:useLocalDpi xmlns:a14="http://schemas.microsoft.com/office/drawing/2010/main" val="0"/>
                    </a:ext>
                  </a:extLst>
                </a:blip>
                <a:srcRect l="51022" t="29587" r="2" b="62659"/>
                <a:stretch>
                  <a:fillRect/>
                </a:stretch>
              </p:blipFill>
              <p:spPr bwMode="auto">
                <a:xfrm>
                  <a:off x="560856" y="4280389"/>
                  <a:ext cx="4161039" cy="3586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grpSp>
      </p:grpSp>
      <p:grpSp>
        <p:nvGrpSpPr>
          <p:cNvPr id="106" name="Group 105"/>
          <p:cNvGrpSpPr>
            <a:grpSpLocks/>
          </p:cNvGrpSpPr>
          <p:nvPr/>
        </p:nvGrpSpPr>
        <p:grpSpPr bwMode="auto">
          <a:xfrm>
            <a:off x="2868123" y="3541714"/>
            <a:ext cx="3504196" cy="2201863"/>
            <a:chOff x="268083" y="3664258"/>
            <a:chExt cx="4672073" cy="2202052"/>
          </a:xfrm>
        </p:grpSpPr>
        <p:sp>
          <p:nvSpPr>
            <p:cNvPr id="45068" name="TextBox 106"/>
            <p:cNvSpPr txBox="1">
              <a:spLocks noChangeArrowheads="1"/>
            </p:cNvSpPr>
            <p:nvPr/>
          </p:nvSpPr>
          <p:spPr bwMode="auto">
            <a:xfrm rot="16200000">
              <a:off x="65288" y="3867053"/>
              <a:ext cx="774908" cy="3693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latin typeface="Arial" charset="0"/>
                </a:rPr>
                <a:t>Intensity</a:t>
              </a:r>
            </a:p>
          </p:txBody>
        </p:sp>
        <p:sp>
          <p:nvSpPr>
            <p:cNvPr id="45069" name="TextBox 107"/>
            <p:cNvSpPr txBox="1">
              <a:spLocks noChangeArrowheads="1"/>
            </p:cNvSpPr>
            <p:nvPr/>
          </p:nvSpPr>
          <p:spPr bwMode="auto">
            <a:xfrm rot="16200000">
              <a:off x="4368044" y="3867053"/>
              <a:ext cx="774908" cy="3693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latin typeface="Arial" charset="0"/>
                </a:rPr>
                <a:t>Intensity</a:t>
              </a:r>
            </a:p>
          </p:txBody>
        </p:sp>
        <p:sp>
          <p:nvSpPr>
            <p:cNvPr id="45070" name="TextBox 108"/>
            <p:cNvSpPr txBox="1">
              <a:spLocks noChangeArrowheads="1"/>
            </p:cNvSpPr>
            <p:nvPr/>
          </p:nvSpPr>
          <p:spPr bwMode="auto">
            <a:xfrm rot="16200000">
              <a:off x="4368044" y="5294197"/>
              <a:ext cx="774908" cy="3693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latin typeface="Arial" charset="0"/>
                </a:rPr>
                <a:t>Intensity</a:t>
              </a:r>
            </a:p>
          </p:txBody>
        </p:sp>
        <p:sp>
          <p:nvSpPr>
            <p:cNvPr id="45071" name="TextBox 109"/>
            <p:cNvSpPr txBox="1">
              <a:spLocks noChangeArrowheads="1"/>
            </p:cNvSpPr>
            <p:nvPr/>
          </p:nvSpPr>
          <p:spPr bwMode="auto">
            <a:xfrm rot="16200000">
              <a:off x="65289" y="5294197"/>
              <a:ext cx="774908" cy="3693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latin typeface="Arial" charset="0"/>
                </a:rPr>
                <a:t>Intensity</a:t>
              </a:r>
            </a:p>
          </p:txBody>
        </p:sp>
      </p:grpSp>
      <p:sp>
        <p:nvSpPr>
          <p:cNvPr id="111" name="Content Placeholder 2"/>
          <p:cNvSpPr txBox="1">
            <a:spLocks/>
          </p:cNvSpPr>
          <p:nvPr/>
        </p:nvSpPr>
        <p:spPr>
          <a:xfrm>
            <a:off x="2896792" y="2255840"/>
            <a:ext cx="2761059" cy="981075"/>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Wingdings" pitchFamily="2" charset="2"/>
              <a:buChar char="Ø"/>
              <a:defRPr sz="1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defRPr/>
            </a:pPr>
            <a:r>
              <a:rPr lang="en-US" dirty="0"/>
              <a:t>Al</a:t>
            </a:r>
            <a:r>
              <a:rPr lang="en-US" baseline="-25000" dirty="0"/>
              <a:t>2</a:t>
            </a:r>
            <a:r>
              <a:rPr lang="en-US" dirty="0"/>
              <a:t>O</a:t>
            </a:r>
            <a:r>
              <a:rPr lang="en-US" baseline="-25000" dirty="0"/>
              <a:t>3</a:t>
            </a:r>
            <a:r>
              <a:rPr lang="en-US" dirty="0"/>
              <a:t> phases modeled with the </a:t>
            </a:r>
            <a:r>
              <a:rPr lang="en-US" dirty="0" err="1"/>
              <a:t>ReaxFF</a:t>
            </a:r>
            <a:r>
              <a:rPr lang="en-US" dirty="0"/>
              <a:t> potential</a:t>
            </a:r>
          </a:p>
          <a:p>
            <a:pPr marL="457200" lvl="1" indent="0">
              <a:buNone/>
              <a:defRPr/>
            </a:pPr>
            <a:r>
              <a:rPr lang="en-US" dirty="0">
                <a:solidFill>
                  <a:srgbClr val="D63232"/>
                </a:solidFill>
              </a:rPr>
              <a:t>    (</a:t>
            </a:r>
            <a:r>
              <a:rPr lang="en-US" dirty="0" err="1">
                <a:solidFill>
                  <a:srgbClr val="D63232"/>
                </a:solidFill>
              </a:rPr>
              <a:t>Sen</a:t>
            </a:r>
            <a:r>
              <a:rPr lang="en-US" dirty="0">
                <a:solidFill>
                  <a:srgbClr val="D63232"/>
                </a:solidFill>
              </a:rPr>
              <a:t> et al. 2013)</a:t>
            </a:r>
          </a:p>
          <a:p>
            <a:pPr lvl="1">
              <a:defRPr/>
            </a:pPr>
            <a:endParaRPr lang="en-US" dirty="0"/>
          </a:p>
        </p:txBody>
      </p:sp>
      <p:sp>
        <p:nvSpPr>
          <p:cNvPr id="39946" name="Text Box 16"/>
          <p:cNvSpPr txBox="1">
            <a:spLocks noChangeArrowheads="1"/>
          </p:cNvSpPr>
          <p:nvPr/>
        </p:nvSpPr>
        <p:spPr bwMode="auto">
          <a:xfrm>
            <a:off x="167271" y="5555103"/>
            <a:ext cx="6717505" cy="553998"/>
          </a:xfrm>
          <a:prstGeom prst="rect">
            <a:avLst/>
          </a:prstGeom>
          <a:noFill/>
          <a:ln w="9525">
            <a:solidFill>
              <a:srgbClr val="D63232"/>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marL="4763" indent="-4763">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r>
              <a:rPr lang="en-US" sz="1200" dirty="0">
                <a:latin typeface="Arial" charset="0"/>
                <a:cs typeface="Arial" charset="0"/>
              </a:rPr>
              <a:t>Coleman and </a:t>
            </a:r>
            <a:r>
              <a:rPr lang="en-US" sz="1200" dirty="0" err="1">
                <a:latin typeface="Arial" charset="0"/>
                <a:cs typeface="Arial" charset="0"/>
              </a:rPr>
              <a:t>Spearot</a:t>
            </a:r>
            <a:r>
              <a:rPr lang="en-US" sz="1200" dirty="0">
                <a:latin typeface="Arial" charset="0"/>
                <a:cs typeface="Arial" charset="0"/>
              </a:rPr>
              <a:t> (2014) </a:t>
            </a:r>
            <a:r>
              <a:rPr lang="en-US" sz="1200" dirty="0" err="1">
                <a:latin typeface="Arial" charset="0"/>
                <a:cs typeface="Arial" charset="0"/>
              </a:rPr>
              <a:t>Acta</a:t>
            </a:r>
            <a:r>
              <a:rPr lang="en-US" sz="1200" dirty="0">
                <a:latin typeface="Arial" charset="0"/>
                <a:cs typeface="Arial" charset="0"/>
              </a:rPr>
              <a:t> </a:t>
            </a:r>
            <a:r>
              <a:rPr lang="en-US" sz="1200" dirty="0" err="1">
                <a:latin typeface="Arial" charset="0"/>
                <a:cs typeface="Arial" charset="0"/>
              </a:rPr>
              <a:t>Materialia</a:t>
            </a:r>
            <a:r>
              <a:rPr lang="en-US" sz="1200" dirty="0">
                <a:latin typeface="Arial" charset="0"/>
                <a:cs typeface="Arial" charset="0"/>
              </a:rPr>
              <a:t>, </a:t>
            </a:r>
            <a:r>
              <a:rPr lang="en-US" sz="1200" dirty="0"/>
              <a:t> </a:t>
            </a:r>
            <a:r>
              <a:rPr lang="en-US" sz="1200" dirty="0">
                <a:hlinkClick r:id="rId15" tooltip="Go to table of contents for this volume/issue"/>
              </a:rPr>
              <a:t>Volume 82</a:t>
            </a:r>
            <a:r>
              <a:rPr lang="en-US" sz="1200" dirty="0"/>
              <a:t>, 1 January 2015, Pages 403–413</a:t>
            </a:r>
          </a:p>
          <a:p>
            <a:pPr algn="r" eaLnBrk="1" hangingPunct="1">
              <a:spcBef>
                <a:spcPct val="50000"/>
              </a:spcBef>
              <a:buFont typeface="Wingdings" charset="0"/>
              <a:buNone/>
            </a:pPr>
            <a:r>
              <a:rPr lang="en-US" sz="1200" dirty="0">
                <a:latin typeface="Arial" charset="0"/>
                <a:cs typeface="Arial" charset="0"/>
              </a:rPr>
              <a:t>.</a:t>
            </a:r>
          </a:p>
        </p:txBody>
      </p:sp>
      <p:pic>
        <p:nvPicPr>
          <p:cNvPr id="45066" name="Picture 75"/>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5531645" y="6142040"/>
            <a:ext cx="1079897" cy="860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067" name="Picture 77"/>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524001" y="6005515"/>
            <a:ext cx="884635" cy="725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 name="Picture 77">
            <a:extLst>
              <a:ext uri="{FF2B5EF4-FFF2-40B4-BE49-F238E27FC236}">
                <a16:creationId xmlns:a16="http://schemas.microsoft.com/office/drawing/2014/main" id="{9F384E12-120A-E14D-92D3-47E2E55333CC}"/>
              </a:ext>
            </a:extLst>
          </p:cNvPr>
          <p:cNvPicPr>
            <a:picLocks noChangeAspect="1"/>
          </p:cNvPicPr>
          <p:nvPr/>
        </p:nvPicPr>
        <p:blipFill>
          <a:blip r:embed="rId18">
            <a:duotone>
              <a:prstClr val="black"/>
              <a:schemeClr val="accent6">
                <a:tint val="45000"/>
                <a:satMod val="400000"/>
              </a:schemeClr>
            </a:duotone>
          </a:blip>
          <a:stretch>
            <a:fillRect/>
          </a:stretch>
        </p:blipFill>
        <p:spPr>
          <a:xfrm>
            <a:off x="3717365" y="5969000"/>
            <a:ext cx="5080000" cy="889000"/>
          </a:xfrm>
          <a:prstGeom prst="rect">
            <a:avLst/>
          </a:prstGeom>
          <a:solidFill>
            <a:schemeClr val="accent5"/>
          </a:solidFill>
          <a:effectLst>
            <a:outerShdw blurRad="50800" dist="50800" dir="5400000" algn="ctr" rotWithShape="0">
              <a:srgbClr val="000000"/>
            </a:outerShdw>
          </a:effectLst>
        </p:spPr>
      </p:pic>
    </p:spTree>
    <p:extLst>
      <p:ext uri="{BB962C8B-B14F-4D97-AF65-F5344CB8AC3E}">
        <p14:creationId xmlns:p14="http://schemas.microsoft.com/office/powerpoint/2010/main" val="10059071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xit" presetSubtype="0" fill="hold" nodeType="clickEffect">
                                  <p:stCondLst>
                                    <p:cond delay="0"/>
                                  </p:stCondLst>
                                  <p:childTnLst>
                                    <p:animEffect transition="out" filter="fade">
                                      <p:cBhvr>
                                        <p:cTn id="12" dur="1000"/>
                                        <p:tgtEl>
                                          <p:spTgt spid="79"/>
                                        </p:tgtEl>
                                      </p:cBhvr>
                                    </p:animEffect>
                                    <p:set>
                                      <p:cBhvr>
                                        <p:cTn id="13" dur="1" fill="hold">
                                          <p:stCondLst>
                                            <p:cond delay="999"/>
                                          </p:stCondLst>
                                        </p:cTn>
                                        <p:tgtEl>
                                          <p:spTgt spid="79"/>
                                        </p:tgtEl>
                                        <p:attrNameLst>
                                          <p:attrName>style.visibility</p:attrName>
                                        </p:attrNameLst>
                                      </p:cBhvr>
                                      <p:to>
                                        <p:strVal val="hidden"/>
                                      </p:to>
                                    </p:set>
                                  </p:childTnLst>
                                </p:cTn>
                              </p:par>
                              <p:par>
                                <p:cTn id="14" presetID="22" presetClass="entr" presetSubtype="1" fill="hold"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wipe(up)">
                                      <p:cBhvr>
                                        <p:cTn id="16" dur="1000"/>
                                        <p:tgtEl>
                                          <p:spTgt spid="55"/>
                                        </p:tgtEl>
                                      </p:cBhvr>
                                    </p:animEffect>
                                  </p:childTnLst>
                                </p:cTn>
                              </p:par>
                              <p:par>
                                <p:cTn id="17" presetID="22" presetClass="entr" presetSubtype="1" fill="hold" nodeType="with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wipe(up)">
                                      <p:cBhvr>
                                        <p:cTn id="19" dur="1000"/>
                                        <p:tgtEl>
                                          <p:spTgt spid="67"/>
                                        </p:tgtEl>
                                      </p:cBhvr>
                                    </p:animEffect>
                                  </p:childTnLst>
                                </p:cTn>
                              </p:par>
                              <p:par>
                                <p:cTn id="20" presetID="42" presetClass="path" presetSubtype="0" accel="50000" decel="50000" fill="hold" nodeType="withEffect">
                                  <p:stCondLst>
                                    <p:cond delay="0"/>
                                  </p:stCondLst>
                                  <p:childTnLst>
                                    <p:animMotion origin="layout" path="M -2.22222E-6 4.07407E-6 L -2.22222E-6 0.04976 " pathEditMode="relative" rAng="0" ptsTypes="AA">
                                      <p:cBhvr>
                                        <p:cTn id="21" dur="1000" fill="hold"/>
                                        <p:tgtEl>
                                          <p:spTgt spid="106"/>
                                        </p:tgtEl>
                                        <p:attrNameLst>
                                          <p:attrName>ppt_x</p:attrName>
                                          <p:attrName>ppt_y</p:attrName>
                                        </p:attrNameLst>
                                      </p:cBhvr>
                                      <p:rCtr x="0" y="2477"/>
                                    </p:animMotion>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9946"/>
                                        </p:tgtEl>
                                        <p:attrNameLst>
                                          <p:attrName>style.visibility</p:attrName>
                                        </p:attrNameLst>
                                      </p:cBhvr>
                                      <p:to>
                                        <p:strVal val="visible"/>
                                      </p:to>
                                    </p:set>
                                    <p:anim calcmode="lin" valueType="num">
                                      <p:cBhvr additive="base">
                                        <p:cTn id="26" dur="500" fill="hold"/>
                                        <p:tgtEl>
                                          <p:spTgt spid="39946"/>
                                        </p:tgtEl>
                                        <p:attrNameLst>
                                          <p:attrName>ppt_x</p:attrName>
                                        </p:attrNameLst>
                                      </p:cBhvr>
                                      <p:tavLst>
                                        <p:tav tm="0">
                                          <p:val>
                                            <p:strVal val="#ppt_x"/>
                                          </p:val>
                                        </p:tav>
                                        <p:tav tm="100000">
                                          <p:val>
                                            <p:strVal val="#ppt_x"/>
                                          </p:val>
                                        </p:tav>
                                      </p:tavLst>
                                    </p:anim>
                                    <p:anim calcmode="lin" valueType="num">
                                      <p:cBhvr additive="base">
                                        <p:cTn id="27" dur="500" fill="hold"/>
                                        <p:tgtEl>
                                          <p:spTgt spid="399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3009900" y="168276"/>
            <a:ext cx="6820204" cy="715963"/>
          </a:xfrm>
        </p:spPr>
        <p:txBody>
          <a:bodyPr rtlCol="0">
            <a:normAutofit fontScale="90000"/>
          </a:bodyPr>
          <a:lstStyle/>
          <a:p>
            <a:pPr algn="ctr">
              <a:defRPr/>
            </a:pPr>
            <a:r>
              <a:rPr lang="en-US" altLang="en-US" sz="2400" dirty="0">
                <a:solidFill>
                  <a:schemeClr val="accent6">
                    <a:lumMod val="50000"/>
                  </a:schemeClr>
                </a:solidFill>
                <a:latin typeface="Arial" panose="020B0604020202020204" pitchFamily="34" charset="0"/>
                <a:ea typeface="ＭＳ Ｐゴシック" panose="020B0600070205080204" pitchFamily="34" charset="-128"/>
                <a:cs typeface="Arial" panose="020B0604020202020204" pitchFamily="34" charset="0"/>
              </a:rPr>
              <a:t>Line profiles, Structures and SAED Patterns for </a:t>
            </a:r>
            <a:br>
              <a:rPr lang="en-US" altLang="en-US" sz="2400" dirty="0">
                <a:solidFill>
                  <a:schemeClr val="accent6">
                    <a:lumMod val="50000"/>
                  </a:schemeClr>
                </a:solidFill>
                <a:latin typeface="Arial" panose="020B0604020202020204" pitchFamily="34" charset="0"/>
                <a:ea typeface="ＭＳ Ｐゴシック" panose="020B0600070205080204" pitchFamily="34" charset="-128"/>
                <a:cs typeface="Arial" panose="020B0604020202020204" pitchFamily="34" charset="0"/>
              </a:rPr>
            </a:br>
            <a:r>
              <a:rPr lang="en-US" altLang="en-US" sz="2400" dirty="0">
                <a:solidFill>
                  <a:schemeClr val="accent6">
                    <a:lumMod val="50000"/>
                  </a:schemeClr>
                </a:solidFill>
                <a:latin typeface="Arial" panose="020B0604020202020204" pitchFamily="34" charset="0"/>
                <a:ea typeface="ＭＳ Ｐゴシック" panose="020B0600070205080204" pitchFamily="34" charset="-128"/>
                <a:cs typeface="Arial" panose="020B0604020202020204" pitchFamily="34" charset="0"/>
              </a:rPr>
              <a:t>heterogonous </a:t>
            </a:r>
            <a:r>
              <a:rPr lang="en-US" altLang="en-US" sz="2400" dirty="0">
                <a:solidFill>
                  <a:schemeClr val="accent6">
                    <a:lumMod val="50000"/>
                  </a:schemeClr>
                </a:solidFill>
                <a:latin typeface="Symbol" panose="05050102010706020507" pitchFamily="18" charset="2"/>
                <a:ea typeface="ＭＳ Ｐゴシック" panose="020B0600070205080204" pitchFamily="34" charset="-128"/>
                <a:cs typeface="Arial" panose="020B0604020202020204" pitchFamily="34" charset="0"/>
              </a:rPr>
              <a:t>a</a:t>
            </a:r>
            <a:r>
              <a:rPr lang="en-US" altLang="en-US" sz="2400" dirty="0">
                <a:solidFill>
                  <a:schemeClr val="accent6">
                    <a:lumMod val="50000"/>
                  </a:schemeClr>
                </a:solidFill>
                <a:latin typeface="Arial" panose="020B0604020202020204" pitchFamily="34" charset="0"/>
                <a:ea typeface="ＭＳ Ｐゴシック" panose="020B0600070205080204" pitchFamily="34" charset="-128"/>
                <a:cs typeface="Arial" panose="020B0604020202020204" pitchFamily="34" charset="0"/>
              </a:rPr>
              <a:t>-Al2O3 (0001)/</a:t>
            </a:r>
            <a:r>
              <a:rPr lang="en-US" altLang="en-US" sz="2400" dirty="0">
                <a:solidFill>
                  <a:schemeClr val="accent6">
                    <a:lumMod val="50000"/>
                  </a:schemeClr>
                </a:solidFill>
                <a:latin typeface="Symbol" panose="05050102010706020507" pitchFamily="18" charset="2"/>
                <a:ea typeface="ＭＳ Ｐゴシック" panose="020B0600070205080204" pitchFamily="34" charset="-128"/>
                <a:cs typeface="Arial" panose="020B0604020202020204" pitchFamily="34" charset="0"/>
              </a:rPr>
              <a:t>g</a:t>
            </a:r>
            <a:r>
              <a:rPr lang="en-US" altLang="en-US" sz="2400" dirty="0">
                <a:solidFill>
                  <a:schemeClr val="accent6">
                    <a:lumMod val="50000"/>
                  </a:schemeClr>
                </a:solidFill>
                <a:latin typeface="Arial" panose="020B0604020202020204" pitchFamily="34" charset="0"/>
                <a:ea typeface="ＭＳ Ｐゴシック" panose="020B0600070205080204" pitchFamily="34" charset="-128"/>
                <a:cs typeface="Arial" panose="020B0604020202020204" pitchFamily="34" charset="0"/>
              </a:rPr>
              <a:t>-Al2O3 (111) interface</a:t>
            </a:r>
          </a:p>
        </p:txBody>
      </p:sp>
      <p:pic>
        <p:nvPicPr>
          <p:cNvPr id="41986"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463655" y="1462090"/>
            <a:ext cx="5107781" cy="3933825"/>
          </a:xfrm>
        </p:spPr>
      </p:pic>
      <p:sp>
        <p:nvSpPr>
          <p:cNvPr id="41987" name="Slide Number Placeholder 3"/>
          <p:cNvSpPr>
            <a:spLocks noGrp="1"/>
          </p:cNvSpPr>
          <p:nvPr>
            <p:ph type="sldNum" sz="quarter" idx="4294967295"/>
          </p:nvPr>
        </p:nvSpPr>
        <p:spPr bwMode="auto">
          <a:xfrm>
            <a:off x="8534400" y="6243638"/>
            <a:ext cx="21336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9F96D17F-4243-8043-A9B5-29FB3DDC0B0A}" type="slidenum">
              <a:rPr lang="en-US" sz="1200">
                <a:solidFill>
                  <a:schemeClr val="bg1"/>
                </a:solidFill>
                <a:latin typeface="Arial" charset="0"/>
                <a:cs typeface="Arial" charset="0"/>
              </a:rPr>
              <a:pPr/>
              <a:t>37</a:t>
            </a:fld>
            <a:endParaRPr lang="en-US" sz="1200">
              <a:solidFill>
                <a:schemeClr val="bg1"/>
              </a:solidFill>
              <a:latin typeface="Arial" charset="0"/>
              <a:cs typeface="Arial" charset="0"/>
            </a:endParaRPr>
          </a:p>
        </p:txBody>
      </p:sp>
      <p:pic>
        <p:nvPicPr>
          <p:cNvPr id="41988"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67495" y="1462089"/>
            <a:ext cx="2284810" cy="2443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9" name="TextBox 6"/>
          <p:cNvSpPr txBox="1">
            <a:spLocks noChangeArrowheads="1"/>
          </p:cNvSpPr>
          <p:nvPr/>
        </p:nvSpPr>
        <p:spPr bwMode="auto">
          <a:xfrm>
            <a:off x="4495800" y="5638801"/>
            <a:ext cx="5521659"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dirty="0">
                <a:latin typeface="Arial" charset="0"/>
              </a:rPr>
              <a:t>The colored triangles are positioned at experimentally determined peak locations for bulk </a:t>
            </a:r>
            <a:r>
              <a:rPr lang="en-US" sz="1400" dirty="0">
                <a:latin typeface="Symbol" charset="0"/>
              </a:rPr>
              <a:t>a</a:t>
            </a:r>
            <a:r>
              <a:rPr lang="en-US" sz="1400" dirty="0">
                <a:latin typeface="Arial" charset="0"/>
              </a:rPr>
              <a:t>-Al2O3 (red) and </a:t>
            </a:r>
            <a:r>
              <a:rPr lang="en-US" sz="1400" dirty="0">
                <a:latin typeface="Symbol" charset="0"/>
              </a:rPr>
              <a:t>g</a:t>
            </a:r>
            <a:r>
              <a:rPr lang="en-US" sz="1400" dirty="0">
                <a:latin typeface="Arial" charset="0"/>
              </a:rPr>
              <a:t>-Al2O3 (green)33.</a:t>
            </a:r>
          </a:p>
          <a:p>
            <a:pPr eaLnBrk="1" hangingPunct="1"/>
            <a:endParaRPr lang="en-US" sz="1800" dirty="0">
              <a:latin typeface="Arial" charset="0"/>
            </a:endParaRPr>
          </a:p>
        </p:txBody>
      </p:sp>
      <p:sp>
        <p:nvSpPr>
          <p:cNvPr id="41990" name="TextBox 7"/>
          <p:cNvSpPr txBox="1">
            <a:spLocks noChangeArrowheads="1"/>
          </p:cNvSpPr>
          <p:nvPr/>
        </p:nvSpPr>
        <p:spPr bwMode="auto">
          <a:xfrm>
            <a:off x="219040" y="5599666"/>
            <a:ext cx="393326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latin typeface="Arial" charset="0"/>
              </a:rPr>
              <a:t>Coleman et al. 2014, JOM 66, 408</a:t>
            </a:r>
          </a:p>
        </p:txBody>
      </p:sp>
      <p:pic>
        <p:nvPicPr>
          <p:cNvPr id="11" name="Picture 10">
            <a:extLst>
              <a:ext uri="{FF2B5EF4-FFF2-40B4-BE49-F238E27FC236}">
                <a16:creationId xmlns:a16="http://schemas.microsoft.com/office/drawing/2014/main" id="{9331517A-6218-EC4A-A17E-1A60DDA2DB32}"/>
              </a:ext>
            </a:extLst>
          </p:cNvPr>
          <p:cNvPicPr>
            <a:picLocks noChangeAspect="1"/>
          </p:cNvPicPr>
          <p:nvPr/>
        </p:nvPicPr>
        <p:blipFill>
          <a:blip r:embed="rId5">
            <a:duotone>
              <a:prstClr val="black"/>
              <a:schemeClr val="accent6">
                <a:tint val="45000"/>
                <a:satMod val="400000"/>
              </a:schemeClr>
            </a:duotone>
          </a:blip>
          <a:stretch>
            <a:fillRect/>
          </a:stretch>
        </p:blipFill>
        <p:spPr>
          <a:xfrm>
            <a:off x="4126845" y="6246697"/>
            <a:ext cx="3493155" cy="611302"/>
          </a:xfrm>
          <a:prstGeom prst="rect">
            <a:avLst/>
          </a:prstGeom>
          <a:solidFill>
            <a:schemeClr val="accent5"/>
          </a:solidFill>
          <a:effectLst>
            <a:outerShdw blurRad="50800" dist="50800" dir="5400000" algn="ctr" rotWithShape="0">
              <a:srgbClr val="000000"/>
            </a:outerShdw>
          </a:effectLst>
        </p:spPr>
      </p:pic>
    </p:spTree>
    <p:extLst>
      <p:ext uri="{BB962C8B-B14F-4D97-AF65-F5344CB8AC3E}">
        <p14:creationId xmlns:p14="http://schemas.microsoft.com/office/powerpoint/2010/main" val="12897638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Acknowledgements and Contacts</a:t>
            </a:r>
            <a:br>
              <a:rPr lang="en-US" dirty="0"/>
            </a:br>
            <a:br>
              <a:rPr lang="en-US" dirty="0"/>
            </a:br>
            <a:endParaRPr lang="en-US" dirty="0"/>
          </a:p>
        </p:txBody>
      </p:sp>
      <p:sp>
        <p:nvSpPr>
          <p:cNvPr id="3" name="Content Placeholder 2"/>
          <p:cNvSpPr>
            <a:spLocks noGrp="1"/>
          </p:cNvSpPr>
          <p:nvPr>
            <p:ph idx="1"/>
          </p:nvPr>
        </p:nvSpPr>
        <p:spPr>
          <a:xfrm>
            <a:off x="838200" y="1659520"/>
            <a:ext cx="10372165" cy="1962221"/>
          </a:xfrm>
        </p:spPr>
        <p:txBody>
          <a:bodyPr/>
          <a:lstStyle/>
          <a:p>
            <a:r>
              <a:rPr lang="en-US" sz="2000" dirty="0"/>
              <a:t>NSF Grants ACI-1547611, ACI-1339774</a:t>
            </a:r>
          </a:p>
          <a:p>
            <a:r>
              <a:rPr lang="en-US" sz="2000" dirty="0"/>
              <a:t>Apache Software Foundation</a:t>
            </a:r>
          </a:p>
          <a:p>
            <a:r>
              <a:rPr lang="en-US" sz="2000" dirty="0"/>
              <a:t>Indiana University</a:t>
            </a:r>
          </a:p>
          <a:p>
            <a:r>
              <a:rPr lang="en-US" sz="2000" dirty="0"/>
              <a:t>GSOC Program</a:t>
            </a:r>
          </a:p>
          <a:p>
            <a:r>
              <a:rPr lang="en-US" sz="2000" dirty="0"/>
              <a:t>Science Gateways Research Center </a:t>
            </a:r>
            <a:r>
              <a:rPr lang="en-US" sz="2000" dirty="0">
                <a:hlinkClick r:id="rId2"/>
              </a:rPr>
              <a:t>https://sgrc.iu.edu/</a:t>
            </a:r>
            <a:r>
              <a:rPr lang="en-US" sz="2000" dirty="0"/>
              <a:t> </a:t>
            </a:r>
          </a:p>
          <a:p>
            <a:pPr marL="0" indent="0">
              <a:buNone/>
            </a:pPr>
            <a:endParaRPr lang="en-US" sz="2000" dirty="0"/>
          </a:p>
          <a:p>
            <a:pPr lvl="1"/>
            <a:r>
              <a:rPr lang="en-US" sz="2000" dirty="0"/>
              <a:t>Center email: </a:t>
            </a:r>
            <a:r>
              <a:rPr lang="en-US" sz="2000" dirty="0">
                <a:hlinkClick r:id="rId3"/>
              </a:rPr>
              <a:t>sgrc-iu-group@iu.edu</a:t>
            </a:r>
            <a:endParaRPr lang="en-US" sz="2000" u="sng" dirty="0"/>
          </a:p>
          <a:p>
            <a:pPr lvl="1"/>
            <a:r>
              <a:rPr lang="en-US" sz="2000" dirty="0"/>
              <a:t>Marlon Pierce: </a:t>
            </a:r>
            <a:r>
              <a:rPr lang="en-US" sz="2000" dirty="0">
                <a:hlinkClick r:id="rId4"/>
              </a:rPr>
              <a:t>marpierc@iu.edu</a:t>
            </a:r>
            <a:r>
              <a:rPr lang="en-US" sz="2000" dirty="0"/>
              <a:t>, Director</a:t>
            </a:r>
          </a:p>
        </p:txBody>
      </p:sp>
      <p:sp>
        <p:nvSpPr>
          <p:cNvPr id="6" name="TextBox 5">
            <a:extLst>
              <a:ext uri="{FF2B5EF4-FFF2-40B4-BE49-F238E27FC236}">
                <a16:creationId xmlns:a16="http://schemas.microsoft.com/office/drawing/2014/main" id="{92FA10DB-7254-2248-A1F0-5EC2F70B7565}"/>
              </a:ext>
            </a:extLst>
          </p:cNvPr>
          <p:cNvSpPr txBox="1"/>
          <p:nvPr/>
        </p:nvSpPr>
        <p:spPr>
          <a:xfrm>
            <a:off x="5898776" y="3671986"/>
            <a:ext cx="6060141" cy="1631216"/>
          </a:xfrm>
          <a:prstGeom prst="rect">
            <a:avLst/>
          </a:prstGeom>
          <a:noFill/>
        </p:spPr>
        <p:txBody>
          <a:bodyPr wrap="square" rtlCol="0">
            <a:spAutoFit/>
          </a:bodyPr>
          <a:lstStyle/>
          <a:p>
            <a:pPr marL="742950" lvl="1" indent="-285750">
              <a:buFont typeface="Arial" panose="020B0604020202020204" pitchFamily="34" charset="0"/>
              <a:buChar char="•"/>
            </a:pPr>
            <a:r>
              <a:rPr lang="en-US" sz="2000" dirty="0"/>
              <a:t>Apache Airavata Open Source Science Gateway </a:t>
            </a:r>
            <a:r>
              <a:rPr lang="en-US" sz="2000" dirty="0" err="1"/>
              <a:t>Softwar</a:t>
            </a:r>
            <a:r>
              <a:rPr lang="en-US" sz="2000" dirty="0"/>
              <a:t> </a:t>
            </a:r>
            <a:r>
              <a:rPr lang="en-US" sz="2000" dirty="0">
                <a:hlinkClick r:id="rId5"/>
              </a:rPr>
              <a:t>http://airavata.apache.org/</a:t>
            </a:r>
            <a:endParaRPr lang="en-US" sz="2000" dirty="0"/>
          </a:p>
          <a:p>
            <a:pPr marL="742950" lvl="1" indent="-285750">
              <a:buFont typeface="Arial" panose="020B0604020202020204" pitchFamily="34" charset="0"/>
              <a:buChar char="•"/>
            </a:pPr>
            <a:r>
              <a:rPr lang="en-US" sz="2000" dirty="0"/>
              <a:t>Sudhakar Pamidighantam </a:t>
            </a:r>
            <a:r>
              <a:rPr lang="en-US" sz="2000" u="sng" dirty="0">
                <a:hlinkClick r:id="rId6"/>
              </a:rPr>
              <a:t>pamidigs@iu.edu</a:t>
            </a:r>
            <a:r>
              <a:rPr lang="en-US" sz="2000" u="sng" dirty="0"/>
              <a:t> SEAGrid</a:t>
            </a:r>
          </a:p>
          <a:p>
            <a:pPr marL="742950" lvl="1" indent="-285750">
              <a:buFont typeface="Arial" panose="020B0604020202020204" pitchFamily="34" charset="0"/>
              <a:buChar char="•"/>
            </a:pPr>
            <a:r>
              <a:rPr lang="en-US" sz="2000" dirty="0"/>
              <a:t>Suresh Marru: </a:t>
            </a:r>
            <a:r>
              <a:rPr lang="en-US" sz="2000" dirty="0">
                <a:hlinkClick r:id="rId7"/>
              </a:rPr>
              <a:t>smarru@iu.edu</a:t>
            </a:r>
            <a:r>
              <a:rPr lang="en-US" sz="2000" dirty="0"/>
              <a:t> Apache Airavata</a:t>
            </a:r>
          </a:p>
        </p:txBody>
      </p:sp>
      <p:pic>
        <p:nvPicPr>
          <p:cNvPr id="9" name="Picture 8">
            <a:extLst>
              <a:ext uri="{FF2B5EF4-FFF2-40B4-BE49-F238E27FC236}">
                <a16:creationId xmlns:a16="http://schemas.microsoft.com/office/drawing/2014/main" id="{52E46356-F6F1-CA40-B7EE-8B61E313C0AD}"/>
              </a:ext>
            </a:extLst>
          </p:cNvPr>
          <p:cNvPicPr>
            <a:picLocks noChangeAspect="1"/>
          </p:cNvPicPr>
          <p:nvPr/>
        </p:nvPicPr>
        <p:blipFill>
          <a:blip r:embed="rId8">
            <a:duotone>
              <a:prstClr val="black"/>
              <a:schemeClr val="accent6">
                <a:tint val="45000"/>
                <a:satMod val="400000"/>
              </a:schemeClr>
            </a:duotone>
          </a:blip>
          <a:stretch>
            <a:fillRect/>
          </a:stretch>
        </p:blipFill>
        <p:spPr>
          <a:xfrm>
            <a:off x="4126845" y="6246697"/>
            <a:ext cx="3493155" cy="611302"/>
          </a:xfrm>
          <a:prstGeom prst="rect">
            <a:avLst/>
          </a:prstGeom>
          <a:solidFill>
            <a:schemeClr val="accent5"/>
          </a:solidFill>
          <a:effectLst>
            <a:outerShdw blurRad="50800" dist="50800" dir="5400000" algn="ctr" rotWithShape="0">
              <a:srgbClr val="000000"/>
            </a:outerShdw>
          </a:effectLst>
        </p:spPr>
      </p:pic>
    </p:spTree>
    <p:extLst>
      <p:ext uri="{BB962C8B-B14F-4D97-AF65-F5344CB8AC3E}">
        <p14:creationId xmlns:p14="http://schemas.microsoft.com/office/powerpoint/2010/main" val="445302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is a Science Gateway?</a:t>
            </a:r>
          </a:p>
        </p:txBody>
      </p:sp>
      <p:sp>
        <p:nvSpPr>
          <p:cNvPr id="5" name="Content Placeholder 4"/>
          <p:cNvSpPr>
            <a:spLocks noGrp="1"/>
          </p:cNvSpPr>
          <p:nvPr>
            <p:ph idx="1"/>
          </p:nvPr>
        </p:nvSpPr>
        <p:spPr/>
        <p:txBody>
          <a:bodyPr/>
          <a:lstStyle/>
          <a:p>
            <a:r>
              <a:rPr lang="en-US" dirty="0"/>
              <a:t>Science gateways are Web and desktop interfaces to high performance computing clusters, computing clouds.</a:t>
            </a:r>
          </a:p>
          <a:p>
            <a:r>
              <a:rPr lang="en-US" dirty="0"/>
              <a:t>Science gateways encode expertise </a:t>
            </a:r>
          </a:p>
          <a:p>
            <a:pPr lvl="1"/>
            <a:r>
              <a:rPr lang="en-US" dirty="0"/>
              <a:t>Running specific scientific application</a:t>
            </a:r>
          </a:p>
          <a:p>
            <a:pPr lvl="1"/>
            <a:r>
              <a:rPr lang="en-US" dirty="0"/>
              <a:t>Running jobs on diverse, nonlocal machines</a:t>
            </a:r>
          </a:p>
          <a:p>
            <a:pPr lvl="1"/>
            <a:r>
              <a:rPr lang="en-US" dirty="0"/>
              <a:t>Moving data to and from world-wide resources</a:t>
            </a:r>
          </a:p>
          <a:p>
            <a:r>
              <a:rPr lang="en-US" dirty="0"/>
              <a:t>Science gateways enable sharing of results</a:t>
            </a:r>
          </a:p>
          <a:p>
            <a:r>
              <a:rPr lang="en-US" dirty="0"/>
              <a:t>Science gateways make results recoverable and reproducible</a:t>
            </a:r>
          </a:p>
          <a:p>
            <a:endParaRPr lang="en-US" dirty="0"/>
          </a:p>
        </p:txBody>
      </p:sp>
      <p:pic>
        <p:nvPicPr>
          <p:cNvPr id="7" name="Picture 6">
            <a:extLst>
              <a:ext uri="{FF2B5EF4-FFF2-40B4-BE49-F238E27FC236}">
                <a16:creationId xmlns:a16="http://schemas.microsoft.com/office/drawing/2014/main" id="{26E55854-A6AF-E44B-A413-4FCBB5496FAE}"/>
              </a:ext>
            </a:extLst>
          </p:cNvPr>
          <p:cNvPicPr>
            <a:picLocks noChangeAspect="1"/>
          </p:cNvPicPr>
          <p:nvPr/>
        </p:nvPicPr>
        <p:blipFill>
          <a:blip r:embed="rId2">
            <a:duotone>
              <a:prstClr val="black"/>
              <a:schemeClr val="accent6">
                <a:tint val="45000"/>
                <a:satMod val="400000"/>
              </a:schemeClr>
            </a:duotone>
          </a:blip>
          <a:stretch>
            <a:fillRect/>
          </a:stretch>
        </p:blipFill>
        <p:spPr>
          <a:xfrm>
            <a:off x="4126845" y="6246697"/>
            <a:ext cx="3493155" cy="611302"/>
          </a:xfrm>
          <a:prstGeom prst="rect">
            <a:avLst/>
          </a:prstGeom>
          <a:solidFill>
            <a:schemeClr val="accent5"/>
          </a:solidFill>
          <a:effectLst>
            <a:outerShdw blurRad="50800" dist="50800" dir="5400000" algn="ctr" rotWithShape="0">
              <a:srgbClr val="000000"/>
            </a:outerShdw>
          </a:effectLst>
        </p:spPr>
      </p:pic>
    </p:spTree>
    <p:extLst>
      <p:ext uri="{BB962C8B-B14F-4D97-AF65-F5344CB8AC3E}">
        <p14:creationId xmlns:p14="http://schemas.microsoft.com/office/powerpoint/2010/main" val="923366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Science Gateway Architecture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7963" y="1690688"/>
            <a:ext cx="8229600" cy="4388567"/>
          </a:xfrm>
          <a:prstGeom prst="rect">
            <a:avLst/>
          </a:prstGeom>
        </p:spPr>
      </p:pic>
      <p:pic>
        <p:nvPicPr>
          <p:cNvPr id="6" name="Picture 5">
            <a:extLst>
              <a:ext uri="{FF2B5EF4-FFF2-40B4-BE49-F238E27FC236}">
                <a16:creationId xmlns:a16="http://schemas.microsoft.com/office/drawing/2014/main" id="{6B6B0085-7CCF-1D4C-8ED0-ED7A51AF9AB7}"/>
              </a:ext>
            </a:extLst>
          </p:cNvPr>
          <p:cNvPicPr>
            <a:picLocks noChangeAspect="1"/>
          </p:cNvPicPr>
          <p:nvPr/>
        </p:nvPicPr>
        <p:blipFill>
          <a:blip r:embed="rId4">
            <a:duotone>
              <a:prstClr val="black"/>
              <a:schemeClr val="accent6">
                <a:tint val="45000"/>
                <a:satMod val="400000"/>
              </a:schemeClr>
            </a:duotone>
          </a:blip>
          <a:stretch>
            <a:fillRect/>
          </a:stretch>
        </p:blipFill>
        <p:spPr>
          <a:xfrm>
            <a:off x="4126845" y="6246697"/>
            <a:ext cx="3493155" cy="611302"/>
          </a:xfrm>
          <a:prstGeom prst="rect">
            <a:avLst/>
          </a:prstGeom>
          <a:solidFill>
            <a:schemeClr val="accent5"/>
          </a:solidFill>
          <a:effectLst>
            <a:outerShdw blurRad="50800" dist="50800" dir="5400000" algn="ctr" rotWithShape="0">
              <a:srgbClr val="000000"/>
            </a:outerShdw>
          </a:effectLst>
        </p:spPr>
      </p:pic>
    </p:spTree>
    <p:extLst>
      <p:ext uri="{BB962C8B-B14F-4D97-AF65-F5344CB8AC3E}">
        <p14:creationId xmlns:p14="http://schemas.microsoft.com/office/powerpoint/2010/main" val="140661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Apache Airavata?</a:t>
            </a:r>
          </a:p>
        </p:txBody>
      </p:sp>
      <p:sp>
        <p:nvSpPr>
          <p:cNvPr id="3" name="Content Placeholder 2"/>
          <p:cNvSpPr>
            <a:spLocks noGrp="1"/>
          </p:cNvSpPr>
          <p:nvPr>
            <p:ph idx="1"/>
          </p:nvPr>
        </p:nvSpPr>
        <p:spPr/>
        <p:txBody>
          <a:bodyPr/>
          <a:lstStyle/>
          <a:p>
            <a:r>
              <a:rPr lang="en-US" dirty="0"/>
              <a:t>Apache Airavata is software for building science gateways.</a:t>
            </a:r>
          </a:p>
          <a:p>
            <a:pPr lvl="1"/>
            <a:r>
              <a:rPr lang="en-US" dirty="0"/>
              <a:t>Don’t start from scratch</a:t>
            </a:r>
          </a:p>
          <a:p>
            <a:r>
              <a:rPr lang="en-US" dirty="0"/>
              <a:t>Airavata-based gateways integrate clusters and supercomputers from all over the world.</a:t>
            </a:r>
          </a:p>
          <a:p>
            <a:pPr lvl="1"/>
            <a:r>
              <a:rPr lang="en-US" dirty="0"/>
              <a:t>We can make your resources available to your team.</a:t>
            </a:r>
          </a:p>
          <a:p>
            <a:pPr lvl="1"/>
            <a:r>
              <a:rPr lang="en-US" dirty="0"/>
              <a:t>We can help you access supercomputers, clusters, and computing clouds from outside your institution or enterprise.</a:t>
            </a:r>
          </a:p>
        </p:txBody>
      </p:sp>
      <p:pic>
        <p:nvPicPr>
          <p:cNvPr id="5" name="Picture 4">
            <a:extLst>
              <a:ext uri="{FF2B5EF4-FFF2-40B4-BE49-F238E27FC236}">
                <a16:creationId xmlns:a16="http://schemas.microsoft.com/office/drawing/2014/main" id="{73F815F4-B877-144E-ACF1-09FEFBB067F3}"/>
              </a:ext>
            </a:extLst>
          </p:cNvPr>
          <p:cNvPicPr>
            <a:picLocks noChangeAspect="1"/>
          </p:cNvPicPr>
          <p:nvPr/>
        </p:nvPicPr>
        <p:blipFill>
          <a:blip r:embed="rId2">
            <a:duotone>
              <a:prstClr val="black"/>
              <a:schemeClr val="accent6">
                <a:tint val="45000"/>
                <a:satMod val="400000"/>
              </a:schemeClr>
            </a:duotone>
          </a:blip>
          <a:stretch>
            <a:fillRect/>
          </a:stretch>
        </p:blipFill>
        <p:spPr>
          <a:xfrm>
            <a:off x="4126845" y="6246697"/>
            <a:ext cx="3493155" cy="611302"/>
          </a:xfrm>
          <a:prstGeom prst="rect">
            <a:avLst/>
          </a:prstGeom>
          <a:solidFill>
            <a:schemeClr val="accent5"/>
          </a:solidFill>
          <a:effectLst>
            <a:outerShdw blurRad="50800" dist="50800" dir="5400000" algn="ctr" rotWithShape="0">
              <a:srgbClr val="000000"/>
            </a:outerShdw>
          </a:effectLst>
        </p:spPr>
      </p:pic>
    </p:spTree>
    <p:extLst>
      <p:ext uri="{BB962C8B-B14F-4D97-AF65-F5344CB8AC3E}">
        <p14:creationId xmlns:p14="http://schemas.microsoft.com/office/powerpoint/2010/main" val="20482398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10515600" cy="907863"/>
          </a:xfrm>
        </p:spPr>
        <p:txBody>
          <a:bodyPr/>
          <a:lstStyle/>
          <a:p>
            <a:r>
              <a:rPr lang="en-US" dirty="0"/>
              <a:t>Some Gateways Built with Apache Airavata</a:t>
            </a:r>
          </a:p>
        </p:txBody>
      </p:sp>
      <p:graphicFrame>
        <p:nvGraphicFramePr>
          <p:cNvPr id="5" name="Table 4"/>
          <p:cNvGraphicFramePr>
            <a:graphicFrameLocks noGrp="1"/>
          </p:cNvGraphicFramePr>
          <p:nvPr>
            <p:extLst>
              <p:ext uri="{D42A27DB-BD31-4B8C-83A1-F6EECF244321}">
                <p14:modId xmlns:p14="http://schemas.microsoft.com/office/powerpoint/2010/main" val="173645661"/>
              </p:ext>
            </p:extLst>
          </p:nvPr>
        </p:nvGraphicFramePr>
        <p:xfrm>
          <a:off x="401782" y="1611596"/>
          <a:ext cx="11166764" cy="4601506"/>
        </p:xfrm>
        <a:graphic>
          <a:graphicData uri="http://schemas.openxmlformats.org/drawingml/2006/table">
            <a:tbl>
              <a:tblPr firstRow="1" bandRow="1">
                <a:tableStyleId>{5C22544A-7EE6-4342-B048-85BDC9FD1C3A}</a:tableStyleId>
              </a:tblPr>
              <a:tblGrid>
                <a:gridCol w="2895600">
                  <a:extLst>
                    <a:ext uri="{9D8B030D-6E8A-4147-A177-3AD203B41FA5}">
                      <a16:colId xmlns:a16="http://schemas.microsoft.com/office/drawing/2014/main" val="20000"/>
                    </a:ext>
                  </a:extLst>
                </a:gridCol>
                <a:gridCol w="8271164">
                  <a:extLst>
                    <a:ext uri="{9D8B030D-6E8A-4147-A177-3AD203B41FA5}">
                      <a16:colId xmlns:a16="http://schemas.microsoft.com/office/drawing/2014/main" val="20001"/>
                    </a:ext>
                  </a:extLst>
                </a:gridCol>
              </a:tblGrid>
              <a:tr h="621406">
                <a:tc>
                  <a:txBody>
                    <a:bodyPr/>
                    <a:lstStyle/>
                    <a:p>
                      <a:r>
                        <a:rPr lang="en-US" dirty="0"/>
                        <a:t>Gateway</a:t>
                      </a:r>
                    </a:p>
                  </a:txBody>
                  <a:tcPr/>
                </a:tc>
                <a:tc>
                  <a:txBody>
                    <a:bodyPr/>
                    <a:lstStyle/>
                    <a:p>
                      <a:r>
                        <a:rPr lang="en-US" dirty="0"/>
                        <a:t>Description</a:t>
                      </a:r>
                    </a:p>
                  </a:txBody>
                  <a:tcPr/>
                </a:tc>
                <a:extLst>
                  <a:ext uri="{0D108BD9-81ED-4DB2-BD59-A6C34878D82A}">
                    <a16:rowId xmlns:a16="http://schemas.microsoft.com/office/drawing/2014/main" val="10000"/>
                  </a:ext>
                </a:extLst>
              </a:tr>
              <a:tr h="510200">
                <a:tc>
                  <a:txBody>
                    <a:bodyPr/>
                    <a:lstStyle/>
                    <a:p>
                      <a:r>
                        <a:rPr lang="en-US" dirty="0" err="1"/>
                        <a:t>UltraScan</a:t>
                      </a:r>
                      <a:endParaRPr lang="en-US" dirty="0"/>
                    </a:p>
                  </a:txBody>
                  <a:tcPr/>
                </a:tc>
                <a:tc>
                  <a:txBody>
                    <a:bodyPr/>
                    <a:lstStyle/>
                    <a:p>
                      <a:r>
                        <a:rPr lang="en-US" dirty="0"/>
                        <a:t>Support</a:t>
                      </a:r>
                      <a:r>
                        <a:rPr lang="en-US" baseline="0" dirty="0"/>
                        <a:t> for d</a:t>
                      </a:r>
                      <a:r>
                        <a:rPr lang="en-US" dirty="0"/>
                        <a:t>ata</a:t>
                      </a:r>
                      <a:r>
                        <a:rPr lang="en-US" baseline="0" dirty="0"/>
                        <a:t> analysis of analytical ultracentrifugation experiments</a:t>
                      </a:r>
                      <a:endParaRPr lang="en-US" dirty="0"/>
                    </a:p>
                  </a:txBody>
                  <a:tcPr/>
                </a:tc>
                <a:extLst>
                  <a:ext uri="{0D108BD9-81ED-4DB2-BD59-A6C34878D82A}">
                    <a16:rowId xmlns:a16="http://schemas.microsoft.com/office/drawing/2014/main" val="10001"/>
                  </a:ext>
                </a:extLst>
              </a:tr>
              <a:tr h="457208">
                <a:tc>
                  <a:txBody>
                    <a:bodyPr/>
                    <a:lstStyle/>
                    <a:p>
                      <a:r>
                        <a:rPr lang="en-US" dirty="0" err="1"/>
                        <a:t>GeoGateway</a:t>
                      </a:r>
                      <a:endParaRPr lang="en-US" dirty="0"/>
                    </a:p>
                  </a:txBody>
                  <a:tcPr/>
                </a:tc>
                <a:tc>
                  <a:txBody>
                    <a:bodyPr/>
                    <a:lstStyle/>
                    <a:p>
                      <a:r>
                        <a:rPr lang="en-US" dirty="0"/>
                        <a:t>Earthquak</a:t>
                      </a:r>
                      <a:r>
                        <a:rPr lang="en-US" baseline="0" dirty="0"/>
                        <a:t>e modeling and data access to support NASA and other researchers</a:t>
                      </a:r>
                      <a:endParaRPr lang="en-US" dirty="0"/>
                    </a:p>
                  </a:txBody>
                  <a:tcPr/>
                </a:tc>
                <a:extLst>
                  <a:ext uri="{0D108BD9-81ED-4DB2-BD59-A6C34878D82A}">
                    <a16:rowId xmlns:a16="http://schemas.microsoft.com/office/drawing/2014/main" val="10002"/>
                  </a:ext>
                </a:extLst>
              </a:tr>
              <a:tr h="471046">
                <a:tc>
                  <a:txBody>
                    <a:bodyPr/>
                    <a:lstStyle/>
                    <a:p>
                      <a:r>
                        <a:rPr lang="en-US" dirty="0"/>
                        <a:t>IU</a:t>
                      </a:r>
                      <a:r>
                        <a:rPr lang="en-US" baseline="0" dirty="0"/>
                        <a:t> </a:t>
                      </a:r>
                      <a:r>
                        <a:rPr lang="en-US" baseline="0" dirty="0" err="1"/>
                        <a:t>Cybergateway</a:t>
                      </a:r>
                      <a:endParaRPr lang="en-US" dirty="0"/>
                    </a:p>
                  </a:txBody>
                  <a:tcPr/>
                </a:tc>
                <a:tc>
                  <a:txBody>
                    <a:bodyPr/>
                    <a:lstStyle/>
                    <a:p>
                      <a:r>
                        <a:rPr lang="en-US" dirty="0"/>
                        <a:t>Campus gateway for accessing campus resources (in</a:t>
                      </a:r>
                      <a:r>
                        <a:rPr lang="en-US" baseline="0" dirty="0"/>
                        <a:t> revision)</a:t>
                      </a:r>
                      <a:endParaRPr lang="en-US" dirty="0"/>
                    </a:p>
                  </a:txBody>
                  <a:tcPr/>
                </a:tc>
                <a:extLst>
                  <a:ext uri="{0D108BD9-81ED-4DB2-BD59-A6C34878D82A}">
                    <a16:rowId xmlns:a16="http://schemas.microsoft.com/office/drawing/2014/main" val="10003"/>
                  </a:ext>
                </a:extLst>
              </a:tr>
              <a:tr h="471055">
                <a:tc>
                  <a:txBody>
                    <a:bodyPr/>
                    <a:lstStyle/>
                    <a:p>
                      <a:r>
                        <a:rPr lang="en-US" dirty="0"/>
                        <a:t>University</a:t>
                      </a:r>
                      <a:r>
                        <a:rPr lang="en-US" baseline="0" dirty="0"/>
                        <a:t> of South Dakota</a:t>
                      </a:r>
                    </a:p>
                    <a:p>
                      <a:r>
                        <a:rPr lang="en-US" baseline="0" dirty="0"/>
                        <a:t>Gateway</a:t>
                      </a:r>
                      <a:endParaRPr lang="en-US" dirty="0"/>
                    </a:p>
                  </a:txBody>
                  <a:tcPr/>
                </a:tc>
                <a:tc>
                  <a:txBody>
                    <a:bodyPr/>
                    <a:lstStyle/>
                    <a:p>
                      <a:r>
                        <a:rPr lang="en-US" dirty="0"/>
                        <a:t>Campus</a:t>
                      </a:r>
                      <a:r>
                        <a:rPr lang="en-US" baseline="0" dirty="0"/>
                        <a:t> gateway specializing in chemistry and bio applications. Other campus gateways: Oklahoma University , University of Utah, Georgia State University</a:t>
                      </a:r>
                      <a:endParaRPr lang="en-US" dirty="0"/>
                    </a:p>
                  </a:txBody>
                  <a:tcPr/>
                </a:tc>
                <a:extLst>
                  <a:ext uri="{0D108BD9-81ED-4DB2-BD59-A6C34878D82A}">
                    <a16:rowId xmlns:a16="http://schemas.microsoft.com/office/drawing/2014/main" val="10004"/>
                  </a:ext>
                </a:extLst>
              </a:tr>
              <a:tr h="621406">
                <a:tc>
                  <a:txBody>
                    <a:bodyPr/>
                    <a:lstStyle/>
                    <a:p>
                      <a:r>
                        <a:rPr lang="en-US" dirty="0" err="1"/>
                        <a:t>dREG</a:t>
                      </a:r>
                      <a:r>
                        <a:rPr lang="en-US" dirty="0"/>
                        <a:t> Science Gateway</a:t>
                      </a:r>
                    </a:p>
                  </a:txBody>
                  <a:tcPr/>
                </a:tc>
                <a:tc>
                  <a:txBody>
                    <a:bodyPr/>
                    <a:lstStyle/>
                    <a:p>
                      <a:r>
                        <a:rPr lang="en-US" sz="1800" kern="1200" dirty="0">
                          <a:solidFill>
                            <a:schemeClr val="dk1"/>
                          </a:solidFill>
                          <a:effectLst/>
                          <a:latin typeface="+mn-lt"/>
                          <a:ea typeface="+mn-ea"/>
                          <a:cs typeface="+mn-cs"/>
                        </a:rPr>
                        <a:t>Gateway</a:t>
                      </a:r>
                      <a:r>
                        <a:rPr lang="en-US" sz="1800" kern="1200" baseline="0" dirty="0">
                          <a:solidFill>
                            <a:schemeClr val="dk1"/>
                          </a:solidFill>
                          <a:effectLst/>
                          <a:latin typeface="+mn-lt"/>
                          <a:ea typeface="+mn-ea"/>
                          <a:cs typeface="+mn-cs"/>
                        </a:rPr>
                        <a:t> for locating and understanding T</a:t>
                      </a:r>
                      <a:r>
                        <a:rPr lang="en-US" sz="1800" kern="1200" dirty="0">
                          <a:solidFill>
                            <a:schemeClr val="dk1"/>
                          </a:solidFill>
                          <a:effectLst/>
                          <a:latin typeface="+mn-lt"/>
                          <a:ea typeface="+mn-ea"/>
                          <a:cs typeface="+mn-cs"/>
                        </a:rPr>
                        <a:t>ranscriptional Regulatory Elements (TREs) that encode the temporal and spatial patterns of gene expression.  </a:t>
                      </a:r>
                      <a:endParaRPr lang="en-US" dirty="0"/>
                    </a:p>
                  </a:txBody>
                  <a:tcPr/>
                </a:tc>
                <a:extLst>
                  <a:ext uri="{0D108BD9-81ED-4DB2-BD59-A6C34878D82A}">
                    <a16:rowId xmlns:a16="http://schemas.microsoft.com/office/drawing/2014/main" val="10005"/>
                  </a:ext>
                </a:extLst>
              </a:tr>
              <a:tr h="621406">
                <a:tc>
                  <a:txBody>
                    <a:bodyPr/>
                    <a:lstStyle/>
                    <a:p>
                      <a:r>
                        <a:rPr lang="en-US" dirty="0"/>
                        <a:t>Oklahoma Innovation</a:t>
                      </a:r>
                      <a:r>
                        <a:rPr lang="en-US" baseline="0" dirty="0"/>
                        <a:t> Institute Gateway</a:t>
                      </a:r>
                      <a:endParaRPr lang="en-US" dirty="0"/>
                    </a:p>
                  </a:txBody>
                  <a:tcPr/>
                </a:tc>
                <a:tc>
                  <a:txBody>
                    <a:bodyPr/>
                    <a:lstStyle/>
                    <a:p>
                      <a:r>
                        <a:rPr lang="en-US" dirty="0"/>
                        <a:t>Gateway</a:t>
                      </a:r>
                      <a:r>
                        <a:rPr lang="en-US" baseline="0" dirty="0"/>
                        <a:t> for computational chemistry and engineering applications</a:t>
                      </a:r>
                      <a:endParaRPr lang="en-US" dirty="0"/>
                    </a:p>
                  </a:txBody>
                  <a:tcPr/>
                </a:tc>
                <a:extLst>
                  <a:ext uri="{0D108BD9-81ED-4DB2-BD59-A6C34878D82A}">
                    <a16:rowId xmlns:a16="http://schemas.microsoft.com/office/drawing/2014/main" val="10006"/>
                  </a:ext>
                </a:extLst>
              </a:tr>
              <a:tr h="621406">
                <a:tc>
                  <a:txBody>
                    <a:bodyPr/>
                    <a:lstStyle/>
                    <a:p>
                      <a:r>
                        <a:rPr lang="en-US" dirty="0"/>
                        <a:t>PHASTA</a:t>
                      </a:r>
                      <a:r>
                        <a:rPr lang="en-US" baseline="0" dirty="0"/>
                        <a:t> Gateway</a:t>
                      </a:r>
                      <a:endParaRPr lang="en-US" dirty="0"/>
                    </a:p>
                  </a:txBody>
                  <a:tcPr/>
                </a:tc>
                <a:tc>
                  <a:txBody>
                    <a:bodyPr/>
                    <a:lstStyle/>
                    <a:p>
                      <a:r>
                        <a:rPr lang="en-US" dirty="0"/>
                        <a:t>Gateway for computational</a:t>
                      </a:r>
                      <a:r>
                        <a:rPr lang="en-US" baseline="0" dirty="0"/>
                        <a:t> engineering, finite element simulation</a:t>
                      </a:r>
                      <a:endParaRPr lang="en-US" dirty="0"/>
                    </a:p>
                  </a:txBody>
                  <a:tcPr/>
                </a:tc>
                <a:extLst>
                  <a:ext uri="{0D108BD9-81ED-4DB2-BD59-A6C34878D82A}">
                    <a16:rowId xmlns:a16="http://schemas.microsoft.com/office/drawing/2014/main" val="10007"/>
                  </a:ext>
                </a:extLst>
              </a:tr>
            </a:tbl>
          </a:graphicData>
        </a:graphic>
      </p:graphicFrame>
      <p:sp>
        <p:nvSpPr>
          <p:cNvPr id="6" name="Rectangle 5"/>
          <p:cNvSpPr/>
          <p:nvPr/>
        </p:nvSpPr>
        <p:spPr>
          <a:xfrm>
            <a:off x="2610330" y="6397952"/>
            <a:ext cx="6749668" cy="369332"/>
          </a:xfrm>
          <a:prstGeom prst="rect">
            <a:avLst/>
          </a:prstGeom>
        </p:spPr>
        <p:txBody>
          <a:bodyPr wrap="none">
            <a:spAutoFit/>
          </a:bodyPr>
          <a:lstStyle/>
          <a:p>
            <a:r>
              <a:rPr lang="en-US" dirty="0"/>
              <a:t>For a complete list, please see </a:t>
            </a:r>
            <a:r>
              <a:rPr lang="en-US" dirty="0">
                <a:hlinkClick r:id="rId3"/>
              </a:rPr>
              <a:t>https://sgrc.iu.edu/collaborations.html</a:t>
            </a:r>
            <a:r>
              <a:rPr lang="en-US" dirty="0"/>
              <a:t> </a:t>
            </a:r>
          </a:p>
        </p:txBody>
      </p:sp>
    </p:spTree>
    <p:extLst>
      <p:ext uri="{BB962C8B-B14F-4D97-AF65-F5344CB8AC3E}">
        <p14:creationId xmlns:p14="http://schemas.microsoft.com/office/powerpoint/2010/main" val="1296559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ape 87"/>
          <p:cNvPicPr preferRelativeResize="0"/>
          <p:nvPr/>
        </p:nvPicPr>
        <p:blipFill>
          <a:blip r:embed="rId2">
            <a:alphaModFix/>
          </a:blip>
          <a:stretch>
            <a:fillRect/>
          </a:stretch>
        </p:blipFill>
        <p:spPr>
          <a:xfrm>
            <a:off x="4419601" y="304800"/>
            <a:ext cx="4041925" cy="1082658"/>
          </a:xfrm>
          <a:prstGeom prst="rect">
            <a:avLst/>
          </a:prstGeom>
          <a:noFill/>
          <a:ln>
            <a:noFill/>
          </a:ln>
        </p:spPr>
      </p:pic>
      <p:pic>
        <p:nvPicPr>
          <p:cNvPr id="4" name="Shape 88"/>
          <p:cNvPicPr preferRelativeResize="0"/>
          <p:nvPr/>
        </p:nvPicPr>
        <p:blipFill>
          <a:blip r:embed="rId3">
            <a:alphaModFix/>
          </a:blip>
          <a:stretch>
            <a:fillRect/>
          </a:stretch>
        </p:blipFill>
        <p:spPr>
          <a:xfrm>
            <a:off x="1524000" y="1408536"/>
            <a:ext cx="9144000" cy="3781425"/>
          </a:xfrm>
          <a:prstGeom prst="rect">
            <a:avLst/>
          </a:prstGeom>
          <a:noFill/>
          <a:ln>
            <a:noFill/>
          </a:ln>
        </p:spPr>
      </p:pic>
      <p:sp>
        <p:nvSpPr>
          <p:cNvPr id="5" name="Shape 89"/>
          <p:cNvSpPr txBox="1"/>
          <p:nvPr/>
        </p:nvSpPr>
        <p:spPr>
          <a:xfrm>
            <a:off x="2173200" y="5257800"/>
            <a:ext cx="8342400" cy="521400"/>
          </a:xfrm>
          <a:prstGeom prst="rect">
            <a:avLst/>
          </a:prstGeom>
          <a:noFill/>
          <a:ln>
            <a:noFill/>
          </a:ln>
        </p:spPr>
        <p:txBody>
          <a:bodyPr lIns="91425" tIns="91425" rIns="91425" bIns="91425" anchor="t" anchorCtr="0">
            <a:noAutofit/>
          </a:bodyPr>
          <a:lstStyle/>
          <a:p>
            <a:pPr defTabSz="914400"/>
            <a:r>
              <a:rPr lang="en" sz="2400" dirty="0">
                <a:solidFill>
                  <a:srgbClr val="898989"/>
                </a:solidFill>
                <a:latin typeface="Montserrat"/>
                <a:ea typeface="Montserrat"/>
                <a:cs typeface="Montserrat"/>
                <a:sym typeface="Montserrat"/>
              </a:rPr>
              <a:t>SEAGrid.org is an Apache Airavata</a:t>
            </a:r>
            <a:r>
              <a:rPr lang="en-US" sz="2400" dirty="0">
                <a:solidFill>
                  <a:srgbClr val="898989"/>
                </a:solidFill>
                <a:latin typeface="Montserrat"/>
                <a:ea typeface="Montserrat"/>
                <a:cs typeface="Montserrat"/>
                <a:sym typeface="Montserrat"/>
              </a:rPr>
              <a:t>-p</a:t>
            </a:r>
            <a:r>
              <a:rPr lang="en" sz="2400" dirty="0">
                <a:solidFill>
                  <a:srgbClr val="898989"/>
                </a:solidFill>
                <a:latin typeface="Montserrat"/>
                <a:ea typeface="Montserrat"/>
                <a:cs typeface="Montserrat"/>
                <a:sym typeface="Montserrat"/>
              </a:rPr>
              <a:t>owered </a:t>
            </a:r>
            <a:r>
              <a:rPr lang="en-US" sz="2400" dirty="0">
                <a:solidFill>
                  <a:srgbClr val="898989"/>
                </a:solidFill>
                <a:latin typeface="Montserrat"/>
                <a:ea typeface="Montserrat"/>
                <a:cs typeface="Montserrat"/>
                <a:sym typeface="Montserrat"/>
              </a:rPr>
              <a:t>g</a:t>
            </a:r>
            <a:r>
              <a:rPr lang="en" sz="2400" dirty="0">
                <a:solidFill>
                  <a:srgbClr val="898989"/>
                </a:solidFill>
                <a:latin typeface="Montserrat"/>
                <a:ea typeface="Montserrat"/>
                <a:cs typeface="Montserrat"/>
                <a:sym typeface="Montserrat"/>
              </a:rPr>
              <a:t>ateway</a:t>
            </a:r>
          </a:p>
        </p:txBody>
      </p:sp>
      <p:pic>
        <p:nvPicPr>
          <p:cNvPr id="7" name="Picture 6">
            <a:extLst>
              <a:ext uri="{FF2B5EF4-FFF2-40B4-BE49-F238E27FC236}">
                <a16:creationId xmlns:a16="http://schemas.microsoft.com/office/drawing/2014/main" id="{3EBA210E-EF03-4F40-A549-7DDD3975A7A5}"/>
              </a:ext>
            </a:extLst>
          </p:cNvPr>
          <p:cNvPicPr>
            <a:picLocks noChangeAspect="1"/>
          </p:cNvPicPr>
          <p:nvPr/>
        </p:nvPicPr>
        <p:blipFill>
          <a:blip r:embed="rId4">
            <a:duotone>
              <a:prstClr val="black"/>
              <a:schemeClr val="accent6">
                <a:tint val="45000"/>
                <a:satMod val="400000"/>
              </a:schemeClr>
            </a:duotone>
          </a:blip>
          <a:stretch>
            <a:fillRect/>
          </a:stretch>
        </p:blipFill>
        <p:spPr>
          <a:xfrm>
            <a:off x="4126845" y="6246697"/>
            <a:ext cx="3493155" cy="611302"/>
          </a:xfrm>
          <a:prstGeom prst="rect">
            <a:avLst/>
          </a:prstGeom>
          <a:solidFill>
            <a:schemeClr val="accent5"/>
          </a:solidFill>
          <a:effectLst>
            <a:outerShdw blurRad="50800" dist="50800" dir="5400000" algn="ctr" rotWithShape="0">
              <a:srgbClr val="000000"/>
            </a:outerShdw>
          </a:effectLst>
        </p:spPr>
      </p:pic>
    </p:spTree>
    <p:extLst>
      <p:ext uri="{BB962C8B-B14F-4D97-AF65-F5344CB8AC3E}">
        <p14:creationId xmlns:p14="http://schemas.microsoft.com/office/powerpoint/2010/main" val="1744326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501573"/>
          </a:xfrm>
        </p:spPr>
        <p:txBody>
          <a:bodyPr>
            <a:normAutofit fontScale="90000"/>
          </a:bodyPr>
          <a:lstStyle/>
          <a:p>
            <a:r>
              <a:rPr lang="en-US" dirty="0"/>
              <a:t>SEAGrid 12 Years in Service</a:t>
            </a:r>
          </a:p>
        </p:txBody>
      </p:sp>
      <p:sp>
        <p:nvSpPr>
          <p:cNvPr id="3" name="Content Placeholder 2"/>
          <p:cNvSpPr>
            <a:spLocks noGrp="1"/>
          </p:cNvSpPr>
          <p:nvPr>
            <p:ph idx="1"/>
          </p:nvPr>
        </p:nvSpPr>
        <p:spPr>
          <a:xfrm>
            <a:off x="1524000" y="1574799"/>
            <a:ext cx="9144000" cy="5087816"/>
          </a:xfrm>
        </p:spPr>
        <p:txBody>
          <a:bodyPr>
            <a:normAutofit fontScale="85000" lnSpcReduction="20000"/>
          </a:bodyPr>
          <a:lstStyle/>
          <a:p>
            <a:r>
              <a:rPr lang="en-US" sz="2000" dirty="0"/>
              <a:t>NSF XSEDE Gateway Allocation </a:t>
            </a:r>
          </a:p>
          <a:p>
            <a:r>
              <a:rPr lang="en-US" sz="2000" dirty="0"/>
              <a:t>NSF XSEDE Resources SDSC, TACC, PSC, IU, LSU</a:t>
            </a:r>
          </a:p>
          <a:p>
            <a:r>
              <a:rPr lang="en-US" sz="2000" dirty="0"/>
              <a:t>Bigred2 (IU)  and  Karst (IU), Carbonate</a:t>
            </a:r>
          </a:p>
          <a:p>
            <a:r>
              <a:rPr lang="en-US" sz="2000" dirty="0"/>
              <a:t>900 Registered Users,  ~ 150 Active </a:t>
            </a:r>
          </a:p>
          <a:p>
            <a:r>
              <a:rPr lang="en-US" sz="2000" dirty="0"/>
              <a:t>63M  XD SUs for 70K Jobs Since 2015</a:t>
            </a:r>
          </a:p>
          <a:p>
            <a:r>
              <a:rPr lang="en-US" sz="2000" dirty="0"/>
              <a:t>More than 50 Publications since 2015</a:t>
            </a:r>
          </a:p>
          <a:p>
            <a:r>
              <a:rPr lang="en-US" sz="2000" dirty="0"/>
              <a:t>Mainly Chemistry Applications</a:t>
            </a:r>
          </a:p>
          <a:p>
            <a:pPr marL="0" indent="0">
              <a:buNone/>
            </a:pPr>
            <a:endParaRPr lang="en-US" sz="2000" dirty="0"/>
          </a:p>
          <a:p>
            <a:r>
              <a:rPr lang="en-US" sz="2000" dirty="0">
                <a:solidFill>
                  <a:schemeClr val="accent2"/>
                </a:solidFill>
              </a:rPr>
              <a:t>Desktop Client for Pre and Post processing</a:t>
            </a:r>
          </a:p>
          <a:p>
            <a:r>
              <a:rPr lang="en-US" sz="2000" dirty="0">
                <a:solidFill>
                  <a:schemeClr val="accent2"/>
                </a:solidFill>
              </a:rPr>
              <a:t>Dynamic Information Services (RSS, HPC Load </a:t>
            </a:r>
          </a:p>
          <a:p>
            <a:pPr marL="0" indent="0">
              <a:buNone/>
            </a:pPr>
            <a:r>
              <a:rPr lang="en-US" sz="2000" dirty="0">
                <a:solidFill>
                  <a:schemeClr val="accent2"/>
                </a:solidFill>
              </a:rPr>
              <a:t>      data,  Queue Prediction) Inherent workflow </a:t>
            </a:r>
          </a:p>
          <a:p>
            <a:pPr marL="0" indent="0">
              <a:buNone/>
            </a:pPr>
            <a:r>
              <a:rPr lang="en-US" sz="2000" dirty="0">
                <a:solidFill>
                  <a:schemeClr val="accent2"/>
                </a:solidFill>
              </a:rPr>
              <a:t>      capability – Checkpoint Reuse, High throughput </a:t>
            </a:r>
          </a:p>
          <a:p>
            <a:pPr marL="0" indent="0">
              <a:buNone/>
            </a:pPr>
            <a:r>
              <a:rPr lang="en-US" sz="2000" dirty="0">
                <a:solidFill>
                  <a:schemeClr val="accent2"/>
                </a:solidFill>
              </a:rPr>
              <a:t>      and  Coupled Applications</a:t>
            </a:r>
          </a:p>
          <a:p>
            <a:r>
              <a:rPr lang="en-US" sz="2000" dirty="0">
                <a:solidFill>
                  <a:schemeClr val="accent2"/>
                </a:solidFill>
              </a:rPr>
              <a:t>Allocations, PI specific user and resource management and Job level usage monitoring </a:t>
            </a:r>
          </a:p>
          <a:p>
            <a:r>
              <a:rPr lang="en-US" sz="2000" dirty="0">
                <a:solidFill>
                  <a:schemeClr val="accent2"/>
                </a:solidFill>
              </a:rPr>
              <a:t>Consulting – Adaptive Services  </a:t>
            </a:r>
          </a:p>
          <a:p>
            <a:r>
              <a:rPr lang="en-US" sz="2000" dirty="0">
                <a:solidFill>
                  <a:schemeClr val="accent2"/>
                </a:solidFill>
              </a:rPr>
              <a:t>Data Archive</a:t>
            </a:r>
          </a:p>
        </p:txBody>
      </p:sp>
      <p:pic>
        <p:nvPicPr>
          <p:cNvPr id="8" name="Picture 7">
            <a:extLst>
              <a:ext uri="{FF2B5EF4-FFF2-40B4-BE49-F238E27FC236}">
                <a16:creationId xmlns:a16="http://schemas.microsoft.com/office/drawing/2014/main" id="{E175BADD-F8B2-CA49-8CEF-DD5647F350E6}"/>
              </a:ext>
            </a:extLst>
          </p:cNvPr>
          <p:cNvPicPr>
            <a:picLocks noChangeAspect="1"/>
          </p:cNvPicPr>
          <p:nvPr/>
        </p:nvPicPr>
        <p:blipFill>
          <a:blip r:embed="rId3">
            <a:duotone>
              <a:prstClr val="black"/>
              <a:schemeClr val="accent6">
                <a:tint val="45000"/>
                <a:satMod val="400000"/>
              </a:schemeClr>
            </a:duotone>
          </a:blip>
          <a:stretch>
            <a:fillRect/>
          </a:stretch>
        </p:blipFill>
        <p:spPr>
          <a:xfrm>
            <a:off x="4126845" y="6246697"/>
            <a:ext cx="3493155" cy="611302"/>
          </a:xfrm>
          <a:prstGeom prst="rect">
            <a:avLst/>
          </a:prstGeom>
          <a:solidFill>
            <a:schemeClr val="accent5"/>
          </a:solidFill>
          <a:effectLst>
            <a:outerShdw blurRad="50800" dist="50800" dir="5400000" algn="ctr" rotWithShape="0">
              <a:srgbClr val="000000"/>
            </a:outerShdw>
          </a:effectLst>
        </p:spPr>
      </p:pic>
      <p:pic>
        <p:nvPicPr>
          <p:cNvPr id="7" name="Picture 6">
            <a:extLst>
              <a:ext uri="{FF2B5EF4-FFF2-40B4-BE49-F238E27FC236}">
                <a16:creationId xmlns:a16="http://schemas.microsoft.com/office/drawing/2014/main" id="{895ADBF6-E742-3A4E-B270-E8A03E779776}"/>
              </a:ext>
            </a:extLst>
          </p:cNvPr>
          <p:cNvPicPr>
            <a:picLocks noChangeAspect="1"/>
          </p:cNvPicPr>
          <p:nvPr/>
        </p:nvPicPr>
        <p:blipFill>
          <a:blip r:embed="rId4"/>
          <a:stretch>
            <a:fillRect/>
          </a:stretch>
        </p:blipFill>
        <p:spPr>
          <a:xfrm>
            <a:off x="6693408" y="1501887"/>
            <a:ext cx="4899660" cy="4021029"/>
          </a:xfrm>
          <a:prstGeom prst="rect">
            <a:avLst/>
          </a:prstGeom>
        </p:spPr>
      </p:pic>
    </p:spTree>
    <p:extLst>
      <p:ext uri="{BB962C8B-B14F-4D97-AF65-F5344CB8AC3E}">
        <p14:creationId xmlns:p14="http://schemas.microsoft.com/office/powerpoint/2010/main" val="3007495400"/>
      </p:ext>
    </p:extLst>
  </p:cSld>
  <p:clrMapOvr>
    <a:masterClrMapping/>
  </p:clrMapOvr>
</p:sld>
</file>

<file path=ppt/theme/theme1.xml><?xml version="1.0" encoding="utf-8"?>
<a:theme xmlns:a="http://schemas.openxmlformats.org/drawingml/2006/main" name="Office Theme">
  <a:themeElements>
    <a:clrScheme name="Airavata-Blue">
      <a:dk1>
        <a:sysClr val="windowText" lastClr="000000"/>
      </a:dk1>
      <a:lt1>
        <a:sysClr val="window" lastClr="FFFFFF"/>
      </a:lt1>
      <a:dk2>
        <a:srgbClr val="44546A"/>
      </a:dk2>
      <a:lt2>
        <a:srgbClr val="E7E6E6"/>
      </a:lt2>
      <a:accent1>
        <a:srgbClr val="25ADCC"/>
      </a:accent1>
      <a:accent2>
        <a:srgbClr val="F27B72"/>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iravata Powerpoint Template-withNewLogoandName (Read-Only)" id="{536CCD63-AC05-1747-94F2-900FC30BC4FA}" vid="{8D5FE8F2-5F90-164A-83EC-26804915DC9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Airavata Powerpoint Template-withNewLogoandName</Template>
  <TotalTime>7705</TotalTime>
  <Words>1383</Words>
  <Application>Microsoft Macintosh PowerPoint</Application>
  <PresentationFormat>Widescreen</PresentationFormat>
  <Paragraphs>222</Paragraphs>
  <Slides>38</Slides>
  <Notes>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ＭＳ Ｐゴシック</vt:lpstr>
      <vt:lpstr>Arial</vt:lpstr>
      <vt:lpstr>Calibri</vt:lpstr>
      <vt:lpstr>Calibri Light</vt:lpstr>
      <vt:lpstr>Courier New</vt:lpstr>
      <vt:lpstr>Gautami</vt:lpstr>
      <vt:lpstr>Montserrat</vt:lpstr>
      <vt:lpstr>Symbol</vt:lpstr>
      <vt:lpstr>Times</vt:lpstr>
      <vt:lpstr>Wingdings</vt:lpstr>
      <vt:lpstr>Office Theme</vt:lpstr>
      <vt:lpstr>SEAGrid Science Gateway  and    Molecular Science Exemplars</vt:lpstr>
      <vt:lpstr>Science Gateways  </vt:lpstr>
      <vt:lpstr>Technology Adoption Choices</vt:lpstr>
      <vt:lpstr>What is a Science Gateway?</vt:lpstr>
      <vt:lpstr>Science Gateway Architecture</vt:lpstr>
      <vt:lpstr>What Is Apache Airavata?</vt:lpstr>
      <vt:lpstr>Some Gateways Built with Apache Airavata</vt:lpstr>
      <vt:lpstr>PowerPoint Presentation</vt:lpstr>
      <vt:lpstr>SEAGrid 12 Years in Service</vt:lpstr>
      <vt:lpstr>SEAGrid Usage </vt:lpstr>
      <vt:lpstr>SEAGrid Gateway Admin View</vt:lpstr>
      <vt:lpstr>SEAGrid Admin Dashboard  Compute Resource Browser</vt:lpstr>
      <vt:lpstr>SEAGrid Gateway Credential Store</vt:lpstr>
      <vt:lpstr>SEAGrid Application Catalog</vt:lpstr>
      <vt:lpstr>Application Interface Editor</vt:lpstr>
      <vt:lpstr>Application Deployment Editor</vt:lpstr>
      <vt:lpstr>Gateway Profile</vt:lpstr>
      <vt:lpstr>SEAGrid Experiment Creation </vt:lpstr>
      <vt:lpstr>SEAGrid Experiment Status</vt:lpstr>
      <vt:lpstr>SEAGrid Admin Experiment Viewer</vt:lpstr>
      <vt:lpstr>SEAGrid Desktop Client    CSD Database Integration </vt:lpstr>
      <vt:lpstr>SEAGrid Desktop Client Storage Browser</vt:lpstr>
      <vt:lpstr>SEAGrid Data Catalog</vt:lpstr>
      <vt:lpstr>SEAGrid Data System Architecture</vt:lpstr>
      <vt:lpstr>Searching for Cataloged Data</vt:lpstr>
      <vt:lpstr>Output Metadata</vt:lpstr>
      <vt:lpstr>Real Science with Science Gateways</vt:lpstr>
      <vt:lpstr>Biomineralization</vt:lpstr>
      <vt:lpstr>PowerPoint Presentation</vt:lpstr>
      <vt:lpstr>PowerPoint Presentation</vt:lpstr>
      <vt:lpstr>Bulk Solvation of Calcium Carbonate: PCM Solvation Model</vt:lpstr>
      <vt:lpstr>Calcium Carbonate Hydration Shell</vt:lpstr>
      <vt:lpstr>Lammps Diffraction Workflows </vt:lpstr>
      <vt:lpstr>Workflow and Visualization An XSEDE ECSS Project</vt:lpstr>
      <vt:lpstr> X-ray Diffraction of Bulk Alumina</vt:lpstr>
      <vt:lpstr>Application: Phase Identification in Alumina</vt:lpstr>
      <vt:lpstr>Line profiles, Structures and SAED Patterns for  heterogonous a-Al2O3 (0001)/g-Al2O3 (111) interface</vt:lpstr>
      <vt:lpstr>Acknowledgements and Contacts  </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Gateways</dc:title>
  <dc:creator>Marlon Pierce</dc:creator>
  <cp:lastModifiedBy>Microsoft Office User</cp:lastModifiedBy>
  <cp:revision>84</cp:revision>
  <dcterms:created xsi:type="dcterms:W3CDTF">2017-03-23T20:16:13Z</dcterms:created>
  <dcterms:modified xsi:type="dcterms:W3CDTF">2018-03-19T15:00:32Z</dcterms:modified>
</cp:coreProperties>
</file>